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259" r:id="rId3"/>
    <p:sldId id="690" r:id="rId4"/>
    <p:sldId id="692" r:id="rId5"/>
    <p:sldId id="732" r:id="rId6"/>
    <p:sldId id="731" r:id="rId7"/>
    <p:sldId id="709" r:id="rId8"/>
    <p:sldId id="734" r:id="rId9"/>
    <p:sldId id="733" r:id="rId10"/>
    <p:sldId id="686" r:id="rId11"/>
    <p:sldId id="710" r:id="rId12"/>
    <p:sldId id="711" r:id="rId13"/>
    <p:sldId id="693" r:id="rId14"/>
    <p:sldId id="717" r:id="rId15"/>
    <p:sldId id="712" r:id="rId16"/>
    <p:sldId id="713" r:id="rId17"/>
    <p:sldId id="714" r:id="rId18"/>
    <p:sldId id="715" r:id="rId19"/>
    <p:sldId id="716" r:id="rId20"/>
    <p:sldId id="694" r:id="rId21"/>
    <p:sldId id="720" r:id="rId22"/>
    <p:sldId id="719" r:id="rId23"/>
    <p:sldId id="718" r:id="rId24"/>
    <p:sldId id="696" r:id="rId25"/>
    <p:sldId id="697" r:id="rId26"/>
    <p:sldId id="685" r:id="rId27"/>
    <p:sldId id="687" r:id="rId28"/>
    <p:sldId id="698" r:id="rId29"/>
    <p:sldId id="700" r:id="rId30"/>
    <p:sldId id="721" r:id="rId31"/>
    <p:sldId id="699" r:id="rId32"/>
    <p:sldId id="722" r:id="rId33"/>
    <p:sldId id="701" r:id="rId34"/>
    <p:sldId id="727" r:id="rId35"/>
    <p:sldId id="726" r:id="rId36"/>
    <p:sldId id="725" r:id="rId37"/>
    <p:sldId id="724" r:id="rId38"/>
    <p:sldId id="723" r:id="rId39"/>
    <p:sldId id="688" r:id="rId40"/>
    <p:sldId id="702" r:id="rId41"/>
    <p:sldId id="703" r:id="rId42"/>
    <p:sldId id="730" r:id="rId43"/>
    <p:sldId id="729" r:id="rId44"/>
    <p:sldId id="728" r:id="rId45"/>
    <p:sldId id="704" r:id="rId46"/>
    <p:sldId id="705" r:id="rId47"/>
    <p:sldId id="707" r:id="rId48"/>
    <p:sldId id="706" r:id="rId49"/>
    <p:sldId id="708" r:id="rId50"/>
    <p:sldId id="689" r:id="rId51"/>
    <p:sldId id="591" r:id="rId52"/>
    <p:sldId id="592" r:id="rId53"/>
  </p:sldIdLst>
  <p:sldSz cx="12192000" cy="6858000"/>
  <p:notesSz cx="6858000" cy="9144000"/>
  <p:embeddedFontLs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Cambria Math" panose="02040503050406030204" pitchFamily="18" charset="0"/>
      <p:regular r:id="rId59"/>
    </p:embeddedFont>
    <p:embeddedFont>
      <p:font typeface="Open Sans" panose="020B0604020202020204" charset="0"/>
      <p:regular r:id="rId60"/>
      <p:bold r:id="rId61"/>
      <p:italic r:id="rId62"/>
      <p:boldItalic r:id="rId63"/>
    </p:embeddedFont>
    <p:embeddedFont>
      <p:font typeface="Roboto" panose="02000000000000000000" pitchFamily="2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162">
          <p15:clr>
            <a:srgbClr val="A4A3A4"/>
          </p15:clr>
        </p15:guide>
        <p15:guide id="2" pos="393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4" roundtripDataSignature="AMtx7mgd1Eai26T5A0iDDLahueOWWq2C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3BFF"/>
    <a:srgbClr val="EC4AAF"/>
    <a:srgbClr val="9C1067"/>
    <a:srgbClr val="44A82C"/>
    <a:srgbClr val="DFEED6"/>
    <a:srgbClr val="EB4F4F"/>
    <a:srgbClr val="E67300"/>
    <a:srgbClr val="FFE947"/>
    <a:srgbClr val="C0BC00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715"/>
  </p:normalViewPr>
  <p:slideViewPr>
    <p:cSldViewPr snapToGrid="0">
      <p:cViewPr varScale="1">
        <p:scale>
          <a:sx n="110" d="100"/>
          <a:sy n="110" d="100"/>
        </p:scale>
        <p:origin x="516" y="108"/>
      </p:cViewPr>
      <p:guideLst>
        <p:guide orient="horz" pos="1162"/>
        <p:guide pos="39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11559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font" Target="fonts/font9.fntdata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61" Type="http://schemas.openxmlformats.org/officeDocument/2006/relationships/font" Target="fonts/font7.fntdata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124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52" name="Google Shape;1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79343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9945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50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59048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95100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34819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13190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20844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12506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6974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15988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1182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09485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5028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0218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48302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743676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134514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61101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499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24017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73530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31807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43532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80547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03809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72688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15846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00165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13227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37911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30918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3685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66836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40589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78416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46541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81524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45160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16546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1140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0107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4739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177360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101807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68926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2643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0832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5736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4784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Пустой слайд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" name="Google Shape;17;p7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sp>
        <p:nvSpPr>
          <p:cNvPr id="19" name="Google Shape;19;p7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3B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6" name="Google Shape;66;p8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8" name="Google Shape;68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9" name="Google Shape;69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8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3" name="Google Shape;73;p8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5" name="Google Shape;75;p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6" name="Google Shape;76;p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8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1" name="Google Shape;81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2" name="Google Shape;82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8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7" name="Google Shape;87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8" name="Google Shape;88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3804" y="187223"/>
            <a:ext cx="728527" cy="168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7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6" name="Google Shape;26;p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1_Титульный слайд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8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3" name="Google Shape;33;p8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4" name="Google Shape;34;p8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9" name="Google Shape;39;p8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0" name="Google Shape;40;p8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6" name="Google Shape;46;p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7" name="Google Shape;47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8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8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8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8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5" name="Google Shape;55;p8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6" name="Google Shape;56;p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0" name="Google Shape;60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1" name="Google Shape;61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pic>
        <p:nvPicPr>
          <p:cNvPr id="62" name="Google Shape;62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312115" y="6544169"/>
            <a:ext cx="728527" cy="168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7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7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" name="Google Shape;13;p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4" name="Google Shape;14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"/>
          <p:cNvSpPr txBox="1">
            <a:spLocks noGrp="1"/>
          </p:cNvSpPr>
          <p:nvPr>
            <p:ph type="title" idx="4294967295"/>
          </p:nvPr>
        </p:nvSpPr>
        <p:spPr>
          <a:xfrm>
            <a:off x="633062" y="2579688"/>
            <a:ext cx="10289862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5500"/>
            </a:pPr>
            <a:r>
              <a:rPr lang="ru-RU" sz="5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Ускорение и оптимизация нейронных сетей</a:t>
            </a:r>
            <a:endParaRPr sz="5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5" name="Google Shape;15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062" y="523841"/>
            <a:ext cx="1114425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"/>
          <p:cNvSpPr txBox="1">
            <a:spLocks noGrp="1"/>
          </p:cNvSpPr>
          <p:nvPr>
            <p:ph type="title" idx="4294967295"/>
          </p:nvPr>
        </p:nvSpPr>
        <p:spPr>
          <a:xfrm>
            <a:off x="633062" y="3096434"/>
            <a:ext cx="10660063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4100"/>
            </a:pPr>
            <a:r>
              <a:rPr lang="ru-RU" sz="5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Трюки по оптимизации нейросетей</a:t>
            </a:r>
            <a:endParaRPr sz="5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"/>
          <p:cNvSpPr txBox="1">
            <a:spLocks noGrp="1"/>
          </p:cNvSpPr>
          <p:nvPr>
            <p:ph type="body" idx="4294967295"/>
          </p:nvPr>
        </p:nvSpPr>
        <p:spPr>
          <a:xfrm>
            <a:off x="633062" y="2325688"/>
            <a:ext cx="10515600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</a:pPr>
            <a:r>
              <a:rPr lang="ru-RU" sz="1900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rPr>
              <a:t>Ускорение и оптимизация нейронных сетей</a:t>
            </a:r>
            <a:endParaRPr sz="1900" dirty="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Helvetica Neue"/>
            </a:endParaRPr>
          </a:p>
        </p:txBody>
      </p:sp>
      <p:pic>
        <p:nvPicPr>
          <p:cNvPr id="174" name="Google Shape;17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062" y="523841"/>
            <a:ext cx="1114425" cy="257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1160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процессе обучения:</a:t>
            </a:r>
            <a:endParaRPr lang="ru-RU" sz="3600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EC56A18-39F5-425D-AA1C-0BE115845C88}"/>
              </a:ext>
            </a:extLst>
          </p:cNvPr>
          <p:cNvGrpSpPr/>
          <p:nvPr/>
        </p:nvGrpSpPr>
        <p:grpSpPr>
          <a:xfrm>
            <a:off x="552450" y="1634491"/>
            <a:ext cx="11049456" cy="4251959"/>
            <a:chOff x="609600" y="1234441"/>
            <a:chExt cx="7960360" cy="3063239"/>
          </a:xfrm>
        </p:grpSpPr>
        <p:sp>
          <p:nvSpPr>
            <p:cNvPr id="13" name="Прямоугольник: скругленные углы 12">
              <a:extLst>
                <a:ext uri="{FF2B5EF4-FFF2-40B4-BE49-F238E27FC236}">
                  <a16:creationId xmlns:a16="http://schemas.microsoft.com/office/drawing/2014/main" id="{D014563C-7015-4BC7-A309-F2B2F8645CAB}"/>
                </a:ext>
              </a:extLst>
            </p:cNvPr>
            <p:cNvSpPr/>
            <p:nvPr/>
          </p:nvSpPr>
          <p:spPr>
            <a:xfrm>
              <a:off x="609600" y="1234441"/>
              <a:ext cx="3849682" cy="1296670"/>
            </a:xfrm>
            <a:prstGeom prst="roundRect">
              <a:avLst>
                <a:gd name="adj" fmla="val 8869"/>
              </a:avLst>
            </a:prstGeom>
            <a:solidFill>
              <a:srgbClr val="76B900"/>
            </a:solidFill>
            <a:ln w="571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3200" b="1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Скорость работы в инференсе</a:t>
              </a:r>
            </a:p>
          </p:txBody>
        </p:sp>
        <p:sp>
          <p:nvSpPr>
            <p:cNvPr id="14" name="Прямоугольник: скругленные углы 13">
              <a:extLst>
                <a:ext uri="{FF2B5EF4-FFF2-40B4-BE49-F238E27FC236}">
                  <a16:creationId xmlns:a16="http://schemas.microsoft.com/office/drawing/2014/main" id="{98EA8C5E-933E-4748-A5AF-F9E1E4A549AE}"/>
                </a:ext>
              </a:extLst>
            </p:cNvPr>
            <p:cNvSpPr/>
            <p:nvPr/>
          </p:nvSpPr>
          <p:spPr>
            <a:xfrm>
              <a:off x="4720278" y="1234441"/>
              <a:ext cx="3849682" cy="1296670"/>
            </a:xfrm>
            <a:prstGeom prst="roundRect">
              <a:avLst>
                <a:gd name="adj" fmla="val 8226"/>
              </a:avLst>
            </a:prstGeom>
            <a:solidFill>
              <a:srgbClr val="3D3BFF"/>
            </a:solidFill>
            <a:ln w="571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3200" b="1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Качество модели</a:t>
              </a:r>
            </a:p>
          </p:txBody>
        </p:sp>
        <p:sp>
          <p:nvSpPr>
            <p:cNvPr id="15" name="Прямоугольник: скругленные углы 14">
              <a:extLst>
                <a:ext uri="{FF2B5EF4-FFF2-40B4-BE49-F238E27FC236}">
                  <a16:creationId xmlns:a16="http://schemas.microsoft.com/office/drawing/2014/main" id="{B2FE2E9B-DDAD-47C1-93AB-D86D87D90092}"/>
                </a:ext>
              </a:extLst>
            </p:cNvPr>
            <p:cNvSpPr/>
            <p:nvPr/>
          </p:nvSpPr>
          <p:spPr>
            <a:xfrm>
              <a:off x="609600" y="3234749"/>
              <a:ext cx="7960360" cy="1062931"/>
            </a:xfrm>
            <a:prstGeom prst="roundRect">
              <a:avLst>
                <a:gd name="adj" fmla="val 8869"/>
              </a:avLst>
            </a:prstGeom>
            <a:solidFill>
              <a:schemeClr val="bg1">
                <a:lumMod val="50000"/>
              </a:schemeClr>
            </a:solidFill>
            <a:ln w="571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3200" b="1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Обучение </a:t>
              </a:r>
              <a:r>
                <a:rPr lang="en-US" sz="3200" b="1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/ </a:t>
              </a:r>
              <a:r>
                <a:rPr lang="ru-RU" sz="3200" b="1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моделирование</a:t>
              </a:r>
            </a:p>
          </p:txBody>
        </p:sp>
        <p:sp>
          <p:nvSpPr>
            <p:cNvPr id="16" name="Стрелка вправо 49">
              <a:extLst>
                <a:ext uri="{FF2B5EF4-FFF2-40B4-BE49-F238E27FC236}">
                  <a16:creationId xmlns:a16="http://schemas.microsoft.com/office/drawing/2014/main" id="{3CF749D8-3230-480D-83D6-A3F6E148121D}"/>
                </a:ext>
              </a:extLst>
            </p:cNvPr>
            <p:cNvSpPr/>
            <p:nvPr/>
          </p:nvSpPr>
          <p:spPr>
            <a:xfrm rot="5400000">
              <a:off x="2402328" y="2704963"/>
              <a:ext cx="344358" cy="340888"/>
            </a:xfrm>
            <a:prstGeom prst="rightArrow">
              <a:avLst/>
            </a:prstGeom>
            <a:solidFill>
              <a:srgbClr val="76B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17" name="Стрелка вправо 49">
              <a:extLst>
                <a:ext uri="{FF2B5EF4-FFF2-40B4-BE49-F238E27FC236}">
                  <a16:creationId xmlns:a16="http://schemas.microsoft.com/office/drawing/2014/main" id="{323E7082-56B4-4FE8-A433-1958B8E9351A}"/>
                </a:ext>
              </a:extLst>
            </p:cNvPr>
            <p:cNvSpPr/>
            <p:nvPr/>
          </p:nvSpPr>
          <p:spPr>
            <a:xfrm rot="5400000">
              <a:off x="6527288" y="2704963"/>
              <a:ext cx="344358" cy="340888"/>
            </a:xfrm>
            <a:prstGeom prst="rightArrow">
              <a:avLst/>
            </a:prstGeom>
            <a:solidFill>
              <a:srgbClr val="3D3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9298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Проверять скорость до обучения</a:t>
            </a:r>
            <a:endParaRPr lang="ru-RU" sz="3600" dirty="0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98C928AD-3913-443A-8956-9224646F8AC5}"/>
              </a:ext>
            </a:extLst>
          </p:cNvPr>
          <p:cNvCxnSpPr>
            <a:cxnSpLocks/>
          </p:cNvCxnSpPr>
          <p:nvPr/>
        </p:nvCxnSpPr>
        <p:spPr>
          <a:xfrm>
            <a:off x="2622894" y="3336298"/>
            <a:ext cx="593475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63DCB82-8655-4A9F-BEC1-BEDEFBD0B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475" y="1923975"/>
            <a:ext cx="8334641" cy="2649423"/>
          </a:xfrm>
          <a:prstGeom prst="rect">
            <a:avLst/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98642419-1598-497C-90F5-644673FE12F7}"/>
              </a:ext>
            </a:extLst>
          </p:cNvPr>
          <p:cNvSpPr/>
          <p:nvPr/>
        </p:nvSpPr>
        <p:spPr>
          <a:xfrm>
            <a:off x="610869" y="2378604"/>
            <a:ext cx="1997550" cy="1990311"/>
          </a:xfrm>
          <a:prstGeom prst="roundRect">
            <a:avLst>
              <a:gd name="adj" fmla="val 14408"/>
            </a:avLst>
          </a:prstGeom>
          <a:noFill/>
          <a:ln w="57150">
            <a:solidFill>
              <a:srgbClr val="3D3B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Random input</a:t>
            </a:r>
            <a:endParaRPr lang="ru-RU" sz="2800" dirty="0">
              <a:solidFill>
                <a:schemeClr val="bg1">
                  <a:lumMod val="50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AB6FB57A-ADB9-4C3A-B49C-9FA4F8FE518E}"/>
              </a:ext>
            </a:extLst>
          </p:cNvPr>
          <p:cNvCxnSpPr>
            <a:cxnSpLocks/>
          </p:cNvCxnSpPr>
          <p:nvPr/>
        </p:nvCxnSpPr>
        <p:spPr>
          <a:xfrm flipV="1">
            <a:off x="4455791" y="4331286"/>
            <a:ext cx="0" cy="46871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80A1A031-79B8-4019-B6E7-E3C3F9CE8E45}"/>
              </a:ext>
            </a:extLst>
          </p:cNvPr>
          <p:cNvCxnSpPr>
            <a:cxnSpLocks/>
          </p:cNvCxnSpPr>
          <p:nvPr/>
        </p:nvCxnSpPr>
        <p:spPr>
          <a:xfrm flipV="1">
            <a:off x="5741171" y="4331286"/>
            <a:ext cx="0" cy="46871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B065D2B2-87F8-403F-816D-EC089489ACE7}"/>
              </a:ext>
            </a:extLst>
          </p:cNvPr>
          <p:cNvCxnSpPr>
            <a:cxnSpLocks/>
          </p:cNvCxnSpPr>
          <p:nvPr/>
        </p:nvCxnSpPr>
        <p:spPr>
          <a:xfrm flipV="1">
            <a:off x="7026551" y="4331286"/>
            <a:ext cx="0" cy="46871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87D5E763-07A4-4B8D-8568-D47CA48D0964}"/>
              </a:ext>
            </a:extLst>
          </p:cNvPr>
          <p:cNvCxnSpPr>
            <a:cxnSpLocks/>
          </p:cNvCxnSpPr>
          <p:nvPr/>
        </p:nvCxnSpPr>
        <p:spPr>
          <a:xfrm flipV="1">
            <a:off x="8311931" y="4331286"/>
            <a:ext cx="0" cy="46871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E283D11F-CF92-4FC6-878B-9BE299D8D09A}"/>
              </a:ext>
            </a:extLst>
          </p:cNvPr>
          <p:cNvCxnSpPr>
            <a:cxnSpLocks/>
          </p:cNvCxnSpPr>
          <p:nvPr/>
        </p:nvCxnSpPr>
        <p:spPr>
          <a:xfrm flipV="1">
            <a:off x="9597311" y="4331286"/>
            <a:ext cx="0" cy="46871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D0F39DE0-F4F0-405A-BCBA-35C9BBE2181D}"/>
              </a:ext>
            </a:extLst>
          </p:cNvPr>
          <p:cNvCxnSpPr>
            <a:cxnSpLocks/>
          </p:cNvCxnSpPr>
          <p:nvPr/>
        </p:nvCxnSpPr>
        <p:spPr>
          <a:xfrm flipV="1">
            <a:off x="10882692" y="4331286"/>
            <a:ext cx="0" cy="46871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27C17531-0760-4284-ADC3-A1FEC1F33FF3}"/>
              </a:ext>
            </a:extLst>
          </p:cNvPr>
          <p:cNvGrpSpPr/>
          <p:nvPr/>
        </p:nvGrpSpPr>
        <p:grpSpPr>
          <a:xfrm>
            <a:off x="7491867" y="1436370"/>
            <a:ext cx="4217709" cy="986508"/>
            <a:chOff x="5853391" y="1259840"/>
            <a:chExt cx="2960409" cy="692430"/>
          </a:xfrm>
        </p:grpSpPr>
        <p:sp>
          <p:nvSpPr>
            <p:cNvPr id="26" name="Прямоугольник: скругленные углы 25">
              <a:extLst>
                <a:ext uri="{FF2B5EF4-FFF2-40B4-BE49-F238E27FC236}">
                  <a16:creationId xmlns:a16="http://schemas.microsoft.com/office/drawing/2014/main" id="{9305E3C6-A9CD-4089-AD57-D21375CE680A}"/>
                </a:ext>
              </a:extLst>
            </p:cNvPr>
            <p:cNvSpPr/>
            <p:nvPr/>
          </p:nvSpPr>
          <p:spPr>
            <a:xfrm>
              <a:off x="6017263" y="1259840"/>
              <a:ext cx="2796537" cy="692430"/>
            </a:xfrm>
            <a:prstGeom prst="roundRect">
              <a:avLst>
                <a:gd name="adj" fmla="val 14408"/>
              </a:avLst>
            </a:prstGeom>
            <a:noFill/>
            <a:ln w="571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FF6B6B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Inference time</a:t>
              </a:r>
              <a:endParaRPr lang="ru-RU" sz="3200" b="1" dirty="0">
                <a:solidFill>
                  <a:srgbClr val="FF6B6B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9404AE06-8E2C-4625-8736-3256F7DF8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FF000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5853391" y="1371600"/>
              <a:ext cx="389929" cy="429360"/>
            </a:xfrm>
            <a:prstGeom prst="rect">
              <a:avLst/>
            </a:prstGeom>
          </p:spPr>
        </p:pic>
      </p:grp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A44AA705-44B0-4DC0-9E03-0A94E6FCE3E0}"/>
              </a:ext>
            </a:extLst>
          </p:cNvPr>
          <p:cNvSpPr/>
          <p:nvPr/>
        </p:nvSpPr>
        <p:spPr>
          <a:xfrm>
            <a:off x="3905741" y="4800000"/>
            <a:ext cx="7469101" cy="781650"/>
          </a:xfrm>
          <a:prstGeom prst="roundRect">
            <a:avLst>
              <a:gd name="adj" fmla="val 14408"/>
            </a:avLst>
          </a:prstGeom>
          <a:noFill/>
          <a:ln w="57150">
            <a:solidFill>
              <a:srgbClr val="3D3B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Random weights</a:t>
            </a:r>
            <a:endParaRPr lang="ru-RU" sz="2800" dirty="0">
              <a:solidFill>
                <a:schemeClr val="bg1">
                  <a:lumMod val="50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46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b="1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Построение модели: общие правила</a:t>
            </a:r>
            <a:endParaRPr lang="ru-RU" sz="36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4BED632-42CB-46FB-9301-BBDE00C449B6}"/>
              </a:ext>
            </a:extLst>
          </p:cNvPr>
          <p:cNvSpPr/>
          <p:nvPr/>
        </p:nvSpPr>
        <p:spPr>
          <a:xfrm>
            <a:off x="474979" y="1522434"/>
            <a:ext cx="1142884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Идти от простой модели к сложной (а не наоборот)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3D3B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Не использовать прибамбасы ради прибамбасов</a:t>
            </a:r>
          </a:p>
          <a:p>
            <a:pPr marL="457200" lvl="1"/>
            <a:endParaRPr lang="ru-RU" sz="3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93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b="1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Построение модели: общие правила</a:t>
            </a:r>
            <a:endParaRPr lang="ru-RU" sz="36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4BED632-42CB-46FB-9301-BBDE00C449B6}"/>
              </a:ext>
            </a:extLst>
          </p:cNvPr>
          <p:cNvSpPr/>
          <p:nvPr/>
        </p:nvSpPr>
        <p:spPr>
          <a:xfrm>
            <a:off x="474979" y="1522434"/>
            <a:ext cx="11428846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Идти от простой модели к сложной (а не наоборот)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3D3B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Не использовать прибамбасы ради прибамбасов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sz="3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Не заставлять сеть учить то, что можно задать явно: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3D3B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Делать нормализации, трансформации и т.д. (если надо)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3D3B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Использовать гибрид классических и </a:t>
            </a:r>
            <a:r>
              <a:rPr lang="en-US" sz="2800" dirty="0">
                <a:solidFill>
                  <a:srgbClr val="3D3B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DL </a:t>
            </a:r>
            <a:r>
              <a:rPr lang="ru-RU" sz="2800" dirty="0">
                <a:solidFill>
                  <a:srgbClr val="3D3B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методов</a:t>
            </a:r>
          </a:p>
        </p:txBody>
      </p:sp>
    </p:spTree>
    <p:extLst>
      <p:ext uri="{BB962C8B-B14F-4D97-AF65-F5344CB8AC3E}">
        <p14:creationId xmlns:p14="http://schemas.microsoft.com/office/powerpoint/2010/main" val="2777626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b="1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Основные типы нейросетей</a:t>
            </a:r>
            <a:endParaRPr lang="ru-RU" sz="3600" dirty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F75F4785-0F89-4A46-8EBE-A7F12F12AB7B}"/>
              </a:ext>
            </a:extLst>
          </p:cNvPr>
          <p:cNvGrpSpPr/>
          <p:nvPr/>
        </p:nvGrpSpPr>
        <p:grpSpPr>
          <a:xfrm>
            <a:off x="396239" y="1672590"/>
            <a:ext cx="11323901" cy="3947159"/>
            <a:chOff x="358140" y="1310641"/>
            <a:chExt cx="8398198" cy="2927350"/>
          </a:xfrm>
        </p:grpSpPr>
        <p:sp>
          <p:nvSpPr>
            <p:cNvPr id="4" name="Прямоугольник: скругленные углы 3">
              <a:extLst>
                <a:ext uri="{FF2B5EF4-FFF2-40B4-BE49-F238E27FC236}">
                  <a16:creationId xmlns:a16="http://schemas.microsoft.com/office/drawing/2014/main" id="{8C6A7A45-A0A7-4A37-A88A-068E1A6E57A8}"/>
                </a:ext>
              </a:extLst>
            </p:cNvPr>
            <p:cNvSpPr/>
            <p:nvPr/>
          </p:nvSpPr>
          <p:spPr>
            <a:xfrm>
              <a:off x="358140" y="1310641"/>
              <a:ext cx="4009078" cy="1296670"/>
            </a:xfrm>
            <a:prstGeom prst="roundRect">
              <a:avLst>
                <a:gd name="adj" fmla="val 8226"/>
              </a:avLst>
            </a:prstGeom>
            <a:solidFill>
              <a:srgbClr val="452FA1"/>
            </a:solidFill>
            <a:ln w="571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3200" b="1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Полносвязные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Multi-Layer Perceptron (MLP)</a:t>
              </a:r>
              <a:endParaRPr lang="ru-RU" sz="28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A0FC39CE-9EF9-4927-A5DF-E47417A72ED0}"/>
                </a:ext>
              </a:extLst>
            </p:cNvPr>
            <p:cNvSpPr/>
            <p:nvPr/>
          </p:nvSpPr>
          <p:spPr>
            <a:xfrm>
              <a:off x="4747260" y="2941321"/>
              <a:ext cx="4009078" cy="1296670"/>
            </a:xfrm>
            <a:prstGeom prst="roundRect">
              <a:avLst>
                <a:gd name="adj" fmla="val 8226"/>
              </a:avLst>
            </a:prstGeom>
            <a:solidFill>
              <a:srgbClr val="962FA1"/>
            </a:solidFill>
            <a:ln w="571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3200" b="1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Экзотика</a:t>
              </a:r>
            </a:p>
          </p:txBody>
        </p:sp>
        <p:sp>
          <p:nvSpPr>
            <p:cNvPr id="6" name="Прямоугольник: скругленные углы 5">
              <a:extLst>
                <a:ext uri="{FF2B5EF4-FFF2-40B4-BE49-F238E27FC236}">
                  <a16:creationId xmlns:a16="http://schemas.microsoft.com/office/drawing/2014/main" id="{0D859637-8AEA-44FA-9784-6BBC0BFCA900}"/>
                </a:ext>
              </a:extLst>
            </p:cNvPr>
            <p:cNvSpPr/>
            <p:nvPr/>
          </p:nvSpPr>
          <p:spPr>
            <a:xfrm>
              <a:off x="358140" y="2941321"/>
              <a:ext cx="4009078" cy="1296670"/>
            </a:xfrm>
            <a:prstGeom prst="roundRect">
              <a:avLst>
                <a:gd name="adj" fmla="val 8226"/>
              </a:avLst>
            </a:prstGeom>
            <a:solidFill>
              <a:srgbClr val="2C4BA4"/>
            </a:solidFill>
            <a:ln w="571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3200" b="1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Свёрточные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Convolutional</a:t>
              </a:r>
              <a:r>
                <a:rPr lang="ru-RU" sz="28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 (</a:t>
              </a:r>
              <a:r>
                <a:rPr lang="en-US" sz="28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CNN)</a:t>
              </a:r>
              <a:endParaRPr lang="ru-RU" sz="32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7" name="Прямоугольник: скругленные углы 6">
              <a:extLst>
                <a:ext uri="{FF2B5EF4-FFF2-40B4-BE49-F238E27FC236}">
                  <a16:creationId xmlns:a16="http://schemas.microsoft.com/office/drawing/2014/main" id="{4AE75955-DF65-4EFD-AE5C-39669AA54780}"/>
                </a:ext>
              </a:extLst>
            </p:cNvPr>
            <p:cNvSpPr/>
            <p:nvPr/>
          </p:nvSpPr>
          <p:spPr>
            <a:xfrm>
              <a:off x="4747260" y="1310641"/>
              <a:ext cx="4009078" cy="1296670"/>
            </a:xfrm>
            <a:prstGeom prst="roundRect">
              <a:avLst>
                <a:gd name="adj" fmla="val 8226"/>
              </a:avLst>
            </a:prstGeom>
            <a:solidFill>
              <a:srgbClr val="762EA2"/>
            </a:solidFill>
            <a:ln w="571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3200" b="1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Рекуррентные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Recurrent (RNN)</a:t>
              </a:r>
              <a:endParaRPr lang="ru-RU" sz="32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7524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b="1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Многослойный перцептрон (</a:t>
            </a:r>
            <a:r>
              <a:rPr lang="en-US" sz="3600" b="1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MLP)</a:t>
            </a:r>
            <a:endParaRPr lang="ru-RU" sz="3600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A45D963-37B7-40DC-BB35-BA90BDE81172}"/>
              </a:ext>
            </a:extLst>
          </p:cNvPr>
          <p:cNvGrpSpPr/>
          <p:nvPr/>
        </p:nvGrpSpPr>
        <p:grpSpPr>
          <a:xfrm>
            <a:off x="3077344" y="1410619"/>
            <a:ext cx="6104756" cy="5350355"/>
            <a:chOff x="2258194" y="1029619"/>
            <a:chExt cx="4446148" cy="389671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F902BFB-B98F-4FF7-A9C7-DA8628B31135}"/>
                </a:ext>
              </a:extLst>
            </p:cNvPr>
            <p:cNvSpPr txBox="1"/>
            <p:nvPr/>
          </p:nvSpPr>
          <p:spPr>
            <a:xfrm>
              <a:off x="3285491" y="1029619"/>
              <a:ext cx="2348230" cy="33623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3D3BFF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Fully-Connected</a:t>
              </a:r>
              <a:endParaRPr lang="ru-RU" sz="2400" dirty="0">
                <a:solidFill>
                  <a:srgbClr val="3D3B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FC20033D-71F2-403F-97E9-4E55E51D412E}"/>
                </a:ext>
              </a:extLst>
            </p:cNvPr>
            <p:cNvSpPr/>
            <p:nvPr/>
          </p:nvSpPr>
          <p:spPr>
            <a:xfrm>
              <a:off x="3468437" y="1992630"/>
              <a:ext cx="297180" cy="3695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0C3E14C-C375-414E-9EE6-4711692AFE4B}"/>
                </a:ext>
              </a:extLst>
            </p:cNvPr>
            <p:cNvSpPr/>
            <p:nvPr/>
          </p:nvSpPr>
          <p:spPr>
            <a:xfrm>
              <a:off x="5604510" y="1882140"/>
              <a:ext cx="297180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1BA08E03-3661-4BDC-B625-CDDD17731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8194" y="1338289"/>
              <a:ext cx="4446148" cy="3588041"/>
            </a:xfrm>
            <a:prstGeom prst="rect">
              <a:avLst/>
            </a:prstGeom>
          </p:spPr>
        </p:pic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D2711DB5-B38A-4906-96FF-EA8A6B255D35}"/>
                </a:ext>
              </a:extLst>
            </p:cNvPr>
            <p:cNvCxnSpPr>
              <a:cxnSpLocks/>
            </p:cNvCxnSpPr>
            <p:nvPr/>
          </p:nvCxnSpPr>
          <p:spPr>
            <a:xfrm>
              <a:off x="3814632" y="1441677"/>
              <a:ext cx="0" cy="541391"/>
            </a:xfrm>
            <a:prstGeom prst="straightConnector1">
              <a:avLst/>
            </a:prstGeom>
            <a:ln w="28575">
              <a:solidFill>
                <a:srgbClr val="3D3B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356A6AA8-ED4C-48ED-886C-E1AB309529FA}"/>
                </a:ext>
              </a:extLst>
            </p:cNvPr>
            <p:cNvCxnSpPr>
              <a:cxnSpLocks/>
            </p:cNvCxnSpPr>
            <p:nvPr/>
          </p:nvCxnSpPr>
          <p:spPr>
            <a:xfrm>
              <a:off x="5121462" y="1441677"/>
              <a:ext cx="0" cy="541391"/>
            </a:xfrm>
            <a:prstGeom prst="straightConnector1">
              <a:avLst/>
            </a:prstGeom>
            <a:ln w="28575">
              <a:solidFill>
                <a:srgbClr val="3D3B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9322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b="1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Свёрточные нейросети (</a:t>
            </a:r>
            <a:r>
              <a:rPr lang="en-US" sz="3600" b="1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CNN)</a:t>
            </a:r>
            <a:endParaRPr lang="ru-RU" sz="360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F7FF1A8-CCC6-47BB-8F6D-D90A8A420A00}"/>
              </a:ext>
            </a:extLst>
          </p:cNvPr>
          <p:cNvSpPr/>
          <p:nvPr/>
        </p:nvSpPr>
        <p:spPr>
          <a:xfrm>
            <a:off x="3165545" y="1668400"/>
            <a:ext cx="1627114" cy="1627114"/>
          </a:xfrm>
          <a:prstGeom prst="rect">
            <a:avLst/>
          </a:prstGeom>
          <a:solidFill>
            <a:srgbClr val="B5FF2F">
              <a:alpha val="65882"/>
            </a:srgbClr>
          </a:solidFill>
          <a:ln w="28575">
            <a:solidFill>
              <a:srgbClr val="76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E5FA9C4-6E9C-4202-888D-A6FF1203D06F}"/>
              </a:ext>
            </a:extLst>
          </p:cNvPr>
          <p:cNvSpPr/>
          <p:nvPr/>
        </p:nvSpPr>
        <p:spPr>
          <a:xfrm>
            <a:off x="3389289" y="1931174"/>
            <a:ext cx="1627114" cy="1627114"/>
          </a:xfrm>
          <a:prstGeom prst="rect">
            <a:avLst/>
          </a:prstGeom>
          <a:solidFill>
            <a:srgbClr val="B5FF2F">
              <a:alpha val="65882"/>
            </a:srgbClr>
          </a:solidFill>
          <a:ln w="28575">
            <a:solidFill>
              <a:srgbClr val="76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273C29C-E988-4784-B3AC-F98A8C44EC64}"/>
              </a:ext>
            </a:extLst>
          </p:cNvPr>
          <p:cNvSpPr/>
          <p:nvPr/>
        </p:nvSpPr>
        <p:spPr>
          <a:xfrm>
            <a:off x="3613033" y="2193947"/>
            <a:ext cx="1627114" cy="1627114"/>
          </a:xfrm>
          <a:prstGeom prst="rect">
            <a:avLst/>
          </a:prstGeom>
          <a:solidFill>
            <a:srgbClr val="B5FF2F">
              <a:alpha val="65882"/>
            </a:srgbClr>
          </a:solidFill>
          <a:ln w="28575">
            <a:solidFill>
              <a:srgbClr val="76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EC6A5A9-AEE3-4C47-A7DD-A98F78092BBA}"/>
              </a:ext>
            </a:extLst>
          </p:cNvPr>
          <p:cNvSpPr/>
          <p:nvPr/>
        </p:nvSpPr>
        <p:spPr>
          <a:xfrm>
            <a:off x="3836777" y="2456721"/>
            <a:ext cx="1627114" cy="1627114"/>
          </a:xfrm>
          <a:prstGeom prst="rect">
            <a:avLst/>
          </a:prstGeom>
          <a:solidFill>
            <a:srgbClr val="B5FF2F">
              <a:alpha val="65882"/>
            </a:srgbClr>
          </a:solidFill>
          <a:ln w="28575">
            <a:solidFill>
              <a:srgbClr val="76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F1AC1AF-6172-4A20-9C43-A6A7C306249E}"/>
              </a:ext>
            </a:extLst>
          </p:cNvPr>
          <p:cNvSpPr/>
          <p:nvPr/>
        </p:nvSpPr>
        <p:spPr>
          <a:xfrm>
            <a:off x="5835088" y="2342760"/>
            <a:ext cx="699484" cy="676074"/>
          </a:xfrm>
          <a:prstGeom prst="rect">
            <a:avLst/>
          </a:prstGeom>
          <a:solidFill>
            <a:srgbClr val="B5FF2F">
              <a:alpha val="65882"/>
            </a:srgbClr>
          </a:solidFill>
          <a:ln w="28575">
            <a:solidFill>
              <a:srgbClr val="76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174E4D4-8838-4FC5-998D-E413C3744B2F}"/>
              </a:ext>
            </a:extLst>
          </p:cNvPr>
          <p:cNvSpPr/>
          <p:nvPr/>
        </p:nvSpPr>
        <p:spPr>
          <a:xfrm>
            <a:off x="6028701" y="2551370"/>
            <a:ext cx="699484" cy="676074"/>
          </a:xfrm>
          <a:prstGeom prst="rect">
            <a:avLst/>
          </a:prstGeom>
          <a:solidFill>
            <a:srgbClr val="B5FF2F">
              <a:alpha val="65882"/>
            </a:srgbClr>
          </a:solidFill>
          <a:ln w="28575">
            <a:solidFill>
              <a:srgbClr val="76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25D998E-4B82-41C7-8043-FE1D29E5B2BA}"/>
              </a:ext>
            </a:extLst>
          </p:cNvPr>
          <p:cNvSpPr/>
          <p:nvPr/>
        </p:nvSpPr>
        <p:spPr>
          <a:xfrm>
            <a:off x="6222313" y="2759979"/>
            <a:ext cx="699484" cy="676074"/>
          </a:xfrm>
          <a:prstGeom prst="rect">
            <a:avLst/>
          </a:prstGeom>
          <a:solidFill>
            <a:srgbClr val="B5FF2F">
              <a:alpha val="65882"/>
            </a:srgbClr>
          </a:solidFill>
          <a:ln w="28575">
            <a:solidFill>
              <a:srgbClr val="76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1213557B-55F5-431C-BCA1-35E3033BF774}"/>
              </a:ext>
            </a:extLst>
          </p:cNvPr>
          <p:cNvSpPr/>
          <p:nvPr/>
        </p:nvSpPr>
        <p:spPr>
          <a:xfrm>
            <a:off x="6415926" y="2968589"/>
            <a:ext cx="699484" cy="676074"/>
          </a:xfrm>
          <a:prstGeom prst="rect">
            <a:avLst/>
          </a:prstGeom>
          <a:solidFill>
            <a:srgbClr val="B5FF2F">
              <a:alpha val="65882"/>
            </a:srgbClr>
          </a:solidFill>
          <a:ln w="28575">
            <a:solidFill>
              <a:srgbClr val="76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A3AAACF7-A0DD-4016-8B6B-A235B38AB8DA}"/>
              </a:ext>
            </a:extLst>
          </p:cNvPr>
          <p:cNvSpPr/>
          <p:nvPr/>
        </p:nvSpPr>
        <p:spPr>
          <a:xfrm>
            <a:off x="7061179" y="2063162"/>
            <a:ext cx="501342" cy="484563"/>
          </a:xfrm>
          <a:prstGeom prst="rect">
            <a:avLst/>
          </a:prstGeom>
          <a:solidFill>
            <a:srgbClr val="B5FF2F">
              <a:alpha val="65882"/>
            </a:srgbClr>
          </a:solidFill>
          <a:ln w="28575">
            <a:solidFill>
              <a:srgbClr val="76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97D12305-55BB-457A-8AF1-12A46C630F53}"/>
              </a:ext>
            </a:extLst>
          </p:cNvPr>
          <p:cNvSpPr/>
          <p:nvPr/>
        </p:nvSpPr>
        <p:spPr>
          <a:xfrm>
            <a:off x="7153847" y="2164282"/>
            <a:ext cx="501342" cy="484563"/>
          </a:xfrm>
          <a:prstGeom prst="rect">
            <a:avLst/>
          </a:prstGeom>
          <a:solidFill>
            <a:srgbClr val="B5FF2F">
              <a:alpha val="65882"/>
            </a:srgbClr>
          </a:solidFill>
          <a:ln w="28575">
            <a:solidFill>
              <a:srgbClr val="76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4B49529F-C868-44EC-8323-4C43ED32FE8D}"/>
              </a:ext>
            </a:extLst>
          </p:cNvPr>
          <p:cNvSpPr/>
          <p:nvPr/>
        </p:nvSpPr>
        <p:spPr>
          <a:xfrm>
            <a:off x="7246515" y="2265400"/>
            <a:ext cx="501342" cy="484563"/>
          </a:xfrm>
          <a:prstGeom prst="rect">
            <a:avLst/>
          </a:prstGeom>
          <a:solidFill>
            <a:srgbClr val="B5FF2F">
              <a:alpha val="65882"/>
            </a:srgbClr>
          </a:solidFill>
          <a:ln w="28575">
            <a:solidFill>
              <a:srgbClr val="76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B15C1271-D7E2-4579-AB60-3075B6A5BD25}"/>
              </a:ext>
            </a:extLst>
          </p:cNvPr>
          <p:cNvSpPr/>
          <p:nvPr/>
        </p:nvSpPr>
        <p:spPr>
          <a:xfrm>
            <a:off x="7339183" y="2366520"/>
            <a:ext cx="501342" cy="484563"/>
          </a:xfrm>
          <a:prstGeom prst="rect">
            <a:avLst/>
          </a:prstGeom>
          <a:solidFill>
            <a:srgbClr val="B5FF2F">
              <a:alpha val="65882"/>
            </a:srgbClr>
          </a:solidFill>
          <a:ln w="28575">
            <a:solidFill>
              <a:srgbClr val="76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1891574C-EBA4-4905-ABD9-C74A9B6E180C}"/>
              </a:ext>
            </a:extLst>
          </p:cNvPr>
          <p:cNvSpPr/>
          <p:nvPr/>
        </p:nvSpPr>
        <p:spPr>
          <a:xfrm>
            <a:off x="7431851" y="2467637"/>
            <a:ext cx="501342" cy="484563"/>
          </a:xfrm>
          <a:prstGeom prst="rect">
            <a:avLst/>
          </a:prstGeom>
          <a:solidFill>
            <a:srgbClr val="B5FF2F">
              <a:alpha val="65882"/>
            </a:srgbClr>
          </a:solidFill>
          <a:ln w="28575">
            <a:solidFill>
              <a:srgbClr val="76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F6E8FCF0-C75B-4786-B302-9516648C9A67}"/>
              </a:ext>
            </a:extLst>
          </p:cNvPr>
          <p:cNvSpPr/>
          <p:nvPr/>
        </p:nvSpPr>
        <p:spPr>
          <a:xfrm>
            <a:off x="7524519" y="2568756"/>
            <a:ext cx="501342" cy="484563"/>
          </a:xfrm>
          <a:prstGeom prst="rect">
            <a:avLst/>
          </a:prstGeom>
          <a:solidFill>
            <a:srgbClr val="B5FF2F">
              <a:alpha val="65882"/>
            </a:srgbClr>
          </a:solidFill>
          <a:ln w="28575">
            <a:solidFill>
              <a:srgbClr val="76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4A0992FF-D6D3-4AF5-8BC6-DC0939BE3646}"/>
              </a:ext>
            </a:extLst>
          </p:cNvPr>
          <p:cNvSpPr/>
          <p:nvPr/>
        </p:nvSpPr>
        <p:spPr>
          <a:xfrm>
            <a:off x="7617188" y="2669874"/>
            <a:ext cx="501342" cy="484563"/>
          </a:xfrm>
          <a:prstGeom prst="rect">
            <a:avLst/>
          </a:prstGeom>
          <a:solidFill>
            <a:srgbClr val="B5FF2F">
              <a:alpha val="65882"/>
            </a:srgbClr>
          </a:solidFill>
          <a:ln w="28575">
            <a:solidFill>
              <a:srgbClr val="76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6B2E2064-833D-41BC-9D41-22535B1635C4}"/>
              </a:ext>
            </a:extLst>
          </p:cNvPr>
          <p:cNvSpPr/>
          <p:nvPr/>
        </p:nvSpPr>
        <p:spPr>
          <a:xfrm>
            <a:off x="7709854" y="2770994"/>
            <a:ext cx="501342" cy="484563"/>
          </a:xfrm>
          <a:prstGeom prst="rect">
            <a:avLst/>
          </a:prstGeom>
          <a:solidFill>
            <a:srgbClr val="B5FF2F">
              <a:alpha val="65882"/>
            </a:srgbClr>
          </a:solidFill>
          <a:ln w="28575">
            <a:solidFill>
              <a:srgbClr val="76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B0B33A65-1D44-4317-B0F0-C76B0999DC1C}"/>
              </a:ext>
            </a:extLst>
          </p:cNvPr>
          <p:cNvSpPr/>
          <p:nvPr/>
        </p:nvSpPr>
        <p:spPr>
          <a:xfrm>
            <a:off x="7802522" y="2872112"/>
            <a:ext cx="501342" cy="484563"/>
          </a:xfrm>
          <a:prstGeom prst="rect">
            <a:avLst/>
          </a:prstGeom>
          <a:solidFill>
            <a:srgbClr val="B5FF2F">
              <a:alpha val="65882"/>
            </a:srgbClr>
          </a:solidFill>
          <a:ln w="28575">
            <a:solidFill>
              <a:srgbClr val="76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97C6C41F-B7B5-4495-9111-0C77D7C949C1}"/>
              </a:ext>
            </a:extLst>
          </p:cNvPr>
          <p:cNvSpPr/>
          <p:nvPr/>
        </p:nvSpPr>
        <p:spPr>
          <a:xfrm>
            <a:off x="7895190" y="2973232"/>
            <a:ext cx="501342" cy="484563"/>
          </a:xfrm>
          <a:prstGeom prst="rect">
            <a:avLst/>
          </a:prstGeom>
          <a:solidFill>
            <a:srgbClr val="B5FF2F">
              <a:alpha val="65882"/>
            </a:srgbClr>
          </a:solidFill>
          <a:ln w="28575">
            <a:solidFill>
              <a:srgbClr val="76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A52DCF36-97C8-459F-88B6-34FFD30F3332}"/>
              </a:ext>
            </a:extLst>
          </p:cNvPr>
          <p:cNvSpPr/>
          <p:nvPr/>
        </p:nvSpPr>
        <p:spPr>
          <a:xfrm>
            <a:off x="7987858" y="3074351"/>
            <a:ext cx="501342" cy="484563"/>
          </a:xfrm>
          <a:prstGeom prst="rect">
            <a:avLst/>
          </a:prstGeom>
          <a:solidFill>
            <a:srgbClr val="B5FF2F">
              <a:alpha val="65882"/>
            </a:srgbClr>
          </a:solidFill>
          <a:ln w="28575">
            <a:solidFill>
              <a:srgbClr val="76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35D5256C-E171-444D-AE34-2C0DEE03F9CC}"/>
              </a:ext>
            </a:extLst>
          </p:cNvPr>
          <p:cNvSpPr/>
          <p:nvPr/>
        </p:nvSpPr>
        <p:spPr>
          <a:xfrm>
            <a:off x="8080527" y="3175469"/>
            <a:ext cx="501342" cy="484563"/>
          </a:xfrm>
          <a:prstGeom prst="rect">
            <a:avLst/>
          </a:prstGeom>
          <a:solidFill>
            <a:srgbClr val="B5FF2F">
              <a:alpha val="65882"/>
            </a:srgbClr>
          </a:solidFill>
          <a:ln w="28575">
            <a:solidFill>
              <a:srgbClr val="76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9039F14F-E0C0-418F-BDE8-56D47BEEEA94}"/>
              </a:ext>
            </a:extLst>
          </p:cNvPr>
          <p:cNvSpPr/>
          <p:nvPr/>
        </p:nvSpPr>
        <p:spPr>
          <a:xfrm>
            <a:off x="8173197" y="3276590"/>
            <a:ext cx="501342" cy="484563"/>
          </a:xfrm>
          <a:prstGeom prst="rect">
            <a:avLst/>
          </a:prstGeom>
          <a:solidFill>
            <a:srgbClr val="B5FF2F">
              <a:alpha val="65882"/>
            </a:srgbClr>
          </a:solidFill>
          <a:ln w="28575">
            <a:solidFill>
              <a:srgbClr val="76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C1E8E8D7-A6A9-4910-BD88-EE10D1F2E02E}"/>
              </a:ext>
            </a:extLst>
          </p:cNvPr>
          <p:cNvSpPr/>
          <p:nvPr/>
        </p:nvSpPr>
        <p:spPr>
          <a:xfrm>
            <a:off x="8336928" y="2016365"/>
            <a:ext cx="267509" cy="258557"/>
          </a:xfrm>
          <a:prstGeom prst="rect">
            <a:avLst/>
          </a:prstGeom>
          <a:solidFill>
            <a:srgbClr val="B5FF2F">
              <a:alpha val="65882"/>
            </a:srgbClr>
          </a:solidFill>
          <a:ln w="28575">
            <a:solidFill>
              <a:srgbClr val="76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F3F6C6D7-A686-4EF0-8A60-C908DB15755B}"/>
              </a:ext>
            </a:extLst>
          </p:cNvPr>
          <p:cNvSpPr/>
          <p:nvPr/>
        </p:nvSpPr>
        <p:spPr>
          <a:xfrm>
            <a:off x="8436702" y="2125457"/>
            <a:ext cx="267509" cy="258557"/>
          </a:xfrm>
          <a:prstGeom prst="rect">
            <a:avLst/>
          </a:prstGeom>
          <a:solidFill>
            <a:srgbClr val="B5FF2F">
              <a:alpha val="65882"/>
            </a:srgbClr>
          </a:solidFill>
          <a:ln w="28575">
            <a:solidFill>
              <a:srgbClr val="76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5E8C5F75-9AD0-481D-9FC0-55E3BD38DA06}"/>
              </a:ext>
            </a:extLst>
          </p:cNvPr>
          <p:cNvSpPr/>
          <p:nvPr/>
        </p:nvSpPr>
        <p:spPr>
          <a:xfrm>
            <a:off x="8536475" y="2234547"/>
            <a:ext cx="267509" cy="258557"/>
          </a:xfrm>
          <a:prstGeom prst="rect">
            <a:avLst/>
          </a:prstGeom>
          <a:solidFill>
            <a:srgbClr val="B5FF2F">
              <a:alpha val="65882"/>
            </a:srgbClr>
          </a:solidFill>
          <a:ln w="28575">
            <a:solidFill>
              <a:srgbClr val="76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CCEC3867-8451-4374-B47A-2ACF9666FC87}"/>
              </a:ext>
            </a:extLst>
          </p:cNvPr>
          <p:cNvSpPr/>
          <p:nvPr/>
        </p:nvSpPr>
        <p:spPr>
          <a:xfrm>
            <a:off x="8636248" y="2343638"/>
            <a:ext cx="267509" cy="258557"/>
          </a:xfrm>
          <a:prstGeom prst="rect">
            <a:avLst/>
          </a:prstGeom>
          <a:solidFill>
            <a:srgbClr val="B5FF2F">
              <a:alpha val="65882"/>
            </a:srgbClr>
          </a:solidFill>
          <a:ln w="28575">
            <a:solidFill>
              <a:srgbClr val="76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46A9F834-57ED-450F-9919-60CAA6B8AD65}"/>
              </a:ext>
            </a:extLst>
          </p:cNvPr>
          <p:cNvSpPr/>
          <p:nvPr/>
        </p:nvSpPr>
        <p:spPr>
          <a:xfrm>
            <a:off x="8736020" y="2452728"/>
            <a:ext cx="267509" cy="258557"/>
          </a:xfrm>
          <a:prstGeom prst="rect">
            <a:avLst/>
          </a:prstGeom>
          <a:solidFill>
            <a:srgbClr val="B5FF2F">
              <a:alpha val="65882"/>
            </a:srgbClr>
          </a:solidFill>
          <a:ln w="28575">
            <a:solidFill>
              <a:srgbClr val="76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9B90F044-4079-4120-9DE9-DB6E1E244CD6}"/>
              </a:ext>
            </a:extLst>
          </p:cNvPr>
          <p:cNvSpPr/>
          <p:nvPr/>
        </p:nvSpPr>
        <p:spPr>
          <a:xfrm>
            <a:off x="8835794" y="2561818"/>
            <a:ext cx="267509" cy="258557"/>
          </a:xfrm>
          <a:prstGeom prst="rect">
            <a:avLst/>
          </a:prstGeom>
          <a:solidFill>
            <a:srgbClr val="B5FF2F">
              <a:alpha val="65882"/>
            </a:srgbClr>
          </a:solidFill>
          <a:ln w="28575">
            <a:solidFill>
              <a:srgbClr val="76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0F7A1B17-EB0E-4BAD-916E-1DA212C04447}"/>
              </a:ext>
            </a:extLst>
          </p:cNvPr>
          <p:cNvSpPr/>
          <p:nvPr/>
        </p:nvSpPr>
        <p:spPr>
          <a:xfrm>
            <a:off x="8935566" y="2670910"/>
            <a:ext cx="267509" cy="258557"/>
          </a:xfrm>
          <a:prstGeom prst="rect">
            <a:avLst/>
          </a:prstGeom>
          <a:solidFill>
            <a:srgbClr val="B5FF2F">
              <a:alpha val="65882"/>
            </a:srgbClr>
          </a:solidFill>
          <a:ln w="28575">
            <a:solidFill>
              <a:srgbClr val="76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6A81E40E-3E45-4F9D-85CC-D1E72568C5D2}"/>
              </a:ext>
            </a:extLst>
          </p:cNvPr>
          <p:cNvSpPr/>
          <p:nvPr/>
        </p:nvSpPr>
        <p:spPr>
          <a:xfrm>
            <a:off x="9035340" y="2780000"/>
            <a:ext cx="267509" cy="258557"/>
          </a:xfrm>
          <a:prstGeom prst="rect">
            <a:avLst/>
          </a:prstGeom>
          <a:solidFill>
            <a:srgbClr val="B5FF2F">
              <a:alpha val="65882"/>
            </a:srgbClr>
          </a:solidFill>
          <a:ln w="28575">
            <a:solidFill>
              <a:srgbClr val="76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E754F4F3-BB6C-4A2B-8599-D5E87C41BB00}"/>
              </a:ext>
            </a:extLst>
          </p:cNvPr>
          <p:cNvSpPr/>
          <p:nvPr/>
        </p:nvSpPr>
        <p:spPr>
          <a:xfrm>
            <a:off x="9135112" y="2889091"/>
            <a:ext cx="267509" cy="258557"/>
          </a:xfrm>
          <a:prstGeom prst="rect">
            <a:avLst/>
          </a:prstGeom>
          <a:solidFill>
            <a:srgbClr val="B5FF2F">
              <a:alpha val="65882"/>
            </a:srgbClr>
          </a:solidFill>
          <a:ln w="28575">
            <a:solidFill>
              <a:srgbClr val="76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BE9E1DE6-CEAD-4AB9-89A3-D409FDD222A4}"/>
              </a:ext>
            </a:extLst>
          </p:cNvPr>
          <p:cNvSpPr/>
          <p:nvPr/>
        </p:nvSpPr>
        <p:spPr>
          <a:xfrm>
            <a:off x="9234886" y="2998181"/>
            <a:ext cx="267509" cy="258557"/>
          </a:xfrm>
          <a:prstGeom prst="rect">
            <a:avLst/>
          </a:prstGeom>
          <a:solidFill>
            <a:srgbClr val="B5FF2F">
              <a:alpha val="65882"/>
            </a:srgbClr>
          </a:solidFill>
          <a:ln w="28575">
            <a:solidFill>
              <a:srgbClr val="76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940F6FBB-0C71-4283-96D2-231F5DEDDFD6}"/>
              </a:ext>
            </a:extLst>
          </p:cNvPr>
          <p:cNvSpPr/>
          <p:nvPr/>
        </p:nvSpPr>
        <p:spPr>
          <a:xfrm>
            <a:off x="9334658" y="3107272"/>
            <a:ext cx="267509" cy="258557"/>
          </a:xfrm>
          <a:prstGeom prst="rect">
            <a:avLst/>
          </a:prstGeom>
          <a:solidFill>
            <a:srgbClr val="B5FF2F">
              <a:alpha val="65882"/>
            </a:srgbClr>
          </a:solidFill>
          <a:ln w="28575">
            <a:solidFill>
              <a:srgbClr val="76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0E742F1F-907B-42C9-9B87-421A60EE52E5}"/>
              </a:ext>
            </a:extLst>
          </p:cNvPr>
          <p:cNvSpPr/>
          <p:nvPr/>
        </p:nvSpPr>
        <p:spPr>
          <a:xfrm>
            <a:off x="9434432" y="3216362"/>
            <a:ext cx="267509" cy="258557"/>
          </a:xfrm>
          <a:prstGeom prst="rect">
            <a:avLst/>
          </a:prstGeom>
          <a:solidFill>
            <a:srgbClr val="B5FF2F">
              <a:alpha val="65882"/>
            </a:srgbClr>
          </a:solidFill>
          <a:ln w="28575">
            <a:solidFill>
              <a:srgbClr val="76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F92348CC-D627-49B0-A188-52790DBAB3E8}"/>
              </a:ext>
            </a:extLst>
          </p:cNvPr>
          <p:cNvSpPr/>
          <p:nvPr/>
        </p:nvSpPr>
        <p:spPr>
          <a:xfrm>
            <a:off x="9534205" y="3325451"/>
            <a:ext cx="267509" cy="258557"/>
          </a:xfrm>
          <a:prstGeom prst="rect">
            <a:avLst/>
          </a:prstGeom>
          <a:solidFill>
            <a:srgbClr val="B5FF2F">
              <a:alpha val="65882"/>
            </a:srgbClr>
          </a:solidFill>
          <a:ln w="28575">
            <a:solidFill>
              <a:srgbClr val="76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48" name="Picture 7">
            <a:extLst>
              <a:ext uri="{FF2B5EF4-FFF2-40B4-BE49-F238E27FC236}">
                <a16:creationId xmlns:a16="http://schemas.microsoft.com/office/drawing/2014/main" id="{B71616C4-C1F3-4D23-B830-DACC6FC51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5329" y="2327218"/>
            <a:ext cx="1994025" cy="1992113"/>
          </a:xfrm>
          <a:prstGeom prst="rect">
            <a:avLst/>
          </a:prstGeom>
          <a:solidFill>
            <a:srgbClr val="B5FF2F">
              <a:alpha val="65882"/>
            </a:srgbClr>
          </a:solidFill>
          <a:ln w="28575">
            <a:solidFill>
              <a:srgbClr val="76B900"/>
            </a:solidFill>
          </a:ln>
        </p:spPr>
      </p:pic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CA464277-9D33-4550-AF3E-5E0AB32108E0}"/>
              </a:ext>
            </a:extLst>
          </p:cNvPr>
          <p:cNvCxnSpPr/>
          <p:nvPr/>
        </p:nvCxnSpPr>
        <p:spPr>
          <a:xfrm>
            <a:off x="9468413" y="2125457"/>
            <a:ext cx="939939" cy="1022192"/>
          </a:xfrm>
          <a:prstGeom prst="line">
            <a:avLst/>
          </a:prstGeom>
          <a:ln w="28575">
            <a:solidFill>
              <a:srgbClr val="76B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C4BC7D76-5F4D-4FEE-860D-8E2BB465E63B}"/>
              </a:ext>
            </a:extLst>
          </p:cNvPr>
          <p:cNvCxnSpPr>
            <a:cxnSpLocks/>
          </p:cNvCxnSpPr>
          <p:nvPr/>
        </p:nvCxnSpPr>
        <p:spPr>
          <a:xfrm>
            <a:off x="10286050" y="2369872"/>
            <a:ext cx="353100" cy="382222"/>
          </a:xfrm>
          <a:prstGeom prst="line">
            <a:avLst/>
          </a:prstGeom>
          <a:ln w="28575">
            <a:solidFill>
              <a:srgbClr val="76B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1801D9AB-FAE4-4FC7-A7F6-E6170397A22D}"/>
              </a:ext>
            </a:extLst>
          </p:cNvPr>
          <p:cNvSpPr/>
          <p:nvPr/>
        </p:nvSpPr>
        <p:spPr>
          <a:xfrm>
            <a:off x="4170714" y="2913669"/>
            <a:ext cx="242053" cy="242053"/>
          </a:xfrm>
          <a:prstGeom prst="rect">
            <a:avLst/>
          </a:prstGeom>
          <a:solidFill>
            <a:srgbClr val="B5FF2F">
              <a:alpha val="65882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FF9CA75B-6808-4F80-BEE6-DB4F0508C2AA}"/>
              </a:ext>
            </a:extLst>
          </p:cNvPr>
          <p:cNvSpPr/>
          <p:nvPr/>
        </p:nvSpPr>
        <p:spPr>
          <a:xfrm>
            <a:off x="1906573" y="3576844"/>
            <a:ext cx="496220" cy="49622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58930351-7E76-4D42-BB7E-C1486BE5A54E}"/>
              </a:ext>
            </a:extLst>
          </p:cNvPr>
          <p:cNvSpPr/>
          <p:nvPr/>
        </p:nvSpPr>
        <p:spPr>
          <a:xfrm>
            <a:off x="6727003" y="3109408"/>
            <a:ext cx="242053" cy="242053"/>
          </a:xfrm>
          <a:prstGeom prst="rect">
            <a:avLst/>
          </a:prstGeom>
          <a:solidFill>
            <a:srgbClr val="B5FF2F">
              <a:alpha val="65882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E9954F1B-6332-429D-B385-A97D3BC11DC3}"/>
              </a:ext>
            </a:extLst>
          </p:cNvPr>
          <p:cNvSpPr/>
          <p:nvPr/>
        </p:nvSpPr>
        <p:spPr>
          <a:xfrm>
            <a:off x="8288895" y="3480118"/>
            <a:ext cx="171937" cy="171937"/>
          </a:xfrm>
          <a:prstGeom prst="rect">
            <a:avLst/>
          </a:prstGeom>
          <a:solidFill>
            <a:srgbClr val="B5FF2F">
              <a:alpha val="65882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C7888395-2C32-4ACB-B24C-7D84A46A0CDC}"/>
              </a:ext>
            </a:extLst>
          </p:cNvPr>
          <p:cNvCxnSpPr>
            <a:cxnSpLocks/>
          </p:cNvCxnSpPr>
          <p:nvPr/>
        </p:nvCxnSpPr>
        <p:spPr>
          <a:xfrm>
            <a:off x="2403319" y="3568513"/>
            <a:ext cx="2712454" cy="19264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>
            <a:extLst>
              <a:ext uri="{FF2B5EF4-FFF2-40B4-BE49-F238E27FC236}">
                <a16:creationId xmlns:a16="http://schemas.microsoft.com/office/drawing/2014/main" id="{498AB2EF-9F35-4913-8121-9529A911F30D}"/>
              </a:ext>
            </a:extLst>
          </p:cNvPr>
          <p:cNvCxnSpPr>
            <a:cxnSpLocks/>
          </p:cNvCxnSpPr>
          <p:nvPr/>
        </p:nvCxnSpPr>
        <p:spPr>
          <a:xfrm flipV="1">
            <a:off x="2412083" y="3764799"/>
            <a:ext cx="2703690" cy="31497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>
            <a:extLst>
              <a:ext uri="{FF2B5EF4-FFF2-40B4-BE49-F238E27FC236}">
                <a16:creationId xmlns:a16="http://schemas.microsoft.com/office/drawing/2014/main" id="{AF2FE7C5-B166-4AF5-B60C-A3027F413380}"/>
              </a:ext>
            </a:extLst>
          </p:cNvPr>
          <p:cNvCxnSpPr>
            <a:cxnSpLocks/>
          </p:cNvCxnSpPr>
          <p:nvPr/>
        </p:nvCxnSpPr>
        <p:spPr>
          <a:xfrm>
            <a:off x="4406074" y="2920470"/>
            <a:ext cx="2182949" cy="25003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>
            <a:extLst>
              <a:ext uri="{FF2B5EF4-FFF2-40B4-BE49-F238E27FC236}">
                <a16:creationId xmlns:a16="http://schemas.microsoft.com/office/drawing/2014/main" id="{307F96F2-C433-436F-8AD9-66F669FD84A5}"/>
              </a:ext>
            </a:extLst>
          </p:cNvPr>
          <p:cNvCxnSpPr>
            <a:cxnSpLocks/>
          </p:cNvCxnSpPr>
          <p:nvPr/>
        </p:nvCxnSpPr>
        <p:spPr>
          <a:xfrm>
            <a:off x="4421461" y="3147421"/>
            <a:ext cx="2177179" cy="2885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единительная линия 58">
            <a:extLst>
              <a:ext uri="{FF2B5EF4-FFF2-40B4-BE49-F238E27FC236}">
                <a16:creationId xmlns:a16="http://schemas.microsoft.com/office/drawing/2014/main" id="{07A3806C-4FDF-4DAA-9753-B6E730CDC71F}"/>
              </a:ext>
            </a:extLst>
          </p:cNvPr>
          <p:cNvCxnSpPr>
            <a:cxnSpLocks/>
          </p:cNvCxnSpPr>
          <p:nvPr/>
        </p:nvCxnSpPr>
        <p:spPr>
          <a:xfrm>
            <a:off x="6960221" y="3108953"/>
            <a:ext cx="1571339" cy="2827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единительная линия 59">
            <a:extLst>
              <a:ext uri="{FF2B5EF4-FFF2-40B4-BE49-F238E27FC236}">
                <a16:creationId xmlns:a16="http://schemas.microsoft.com/office/drawing/2014/main" id="{58B3BEE2-5D06-42F2-90A0-1EBAEACD9CF4}"/>
              </a:ext>
            </a:extLst>
          </p:cNvPr>
          <p:cNvCxnSpPr>
            <a:cxnSpLocks/>
          </p:cNvCxnSpPr>
          <p:nvPr/>
        </p:nvCxnSpPr>
        <p:spPr>
          <a:xfrm>
            <a:off x="6973684" y="3345520"/>
            <a:ext cx="1529026" cy="48082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>
            <a:extLst>
              <a:ext uri="{FF2B5EF4-FFF2-40B4-BE49-F238E27FC236}">
                <a16:creationId xmlns:a16="http://schemas.microsoft.com/office/drawing/2014/main" id="{97D77AA6-68B2-4C8A-AC44-4FE08301C8A3}"/>
              </a:ext>
            </a:extLst>
          </p:cNvPr>
          <p:cNvCxnSpPr>
            <a:cxnSpLocks/>
          </p:cNvCxnSpPr>
          <p:nvPr/>
        </p:nvCxnSpPr>
        <p:spPr>
          <a:xfrm flipV="1">
            <a:off x="8463602" y="3468611"/>
            <a:ext cx="1169368" cy="769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AC565DB7-6A61-405D-83D6-BF1B3B550C01}"/>
              </a:ext>
            </a:extLst>
          </p:cNvPr>
          <p:cNvCxnSpPr>
            <a:cxnSpLocks/>
          </p:cNvCxnSpPr>
          <p:nvPr/>
        </p:nvCxnSpPr>
        <p:spPr>
          <a:xfrm flipV="1">
            <a:off x="8466168" y="3468611"/>
            <a:ext cx="1141159" cy="179509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>
            <a:extLst>
              <a:ext uri="{FF2B5EF4-FFF2-40B4-BE49-F238E27FC236}">
                <a16:creationId xmlns:a16="http://schemas.microsoft.com/office/drawing/2014/main" id="{FB9CE150-759C-4B70-BD78-806B1AC9FA6E}"/>
              </a:ext>
            </a:extLst>
          </p:cNvPr>
          <p:cNvCxnSpPr>
            <a:cxnSpLocks/>
          </p:cNvCxnSpPr>
          <p:nvPr/>
        </p:nvCxnSpPr>
        <p:spPr>
          <a:xfrm flipV="1">
            <a:off x="9804007" y="3141115"/>
            <a:ext cx="593058" cy="444065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>
            <a:extLst>
              <a:ext uri="{FF2B5EF4-FFF2-40B4-BE49-F238E27FC236}">
                <a16:creationId xmlns:a16="http://schemas.microsoft.com/office/drawing/2014/main" id="{25A4CE0C-A754-4F8E-83A0-1338DA192641}"/>
              </a:ext>
            </a:extLst>
          </p:cNvPr>
          <p:cNvCxnSpPr>
            <a:cxnSpLocks/>
          </p:cNvCxnSpPr>
          <p:nvPr/>
        </p:nvCxnSpPr>
        <p:spPr>
          <a:xfrm flipV="1">
            <a:off x="10417516" y="2755479"/>
            <a:ext cx="219111" cy="385634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>
            <a:extLst>
              <a:ext uri="{FF2B5EF4-FFF2-40B4-BE49-F238E27FC236}">
                <a16:creationId xmlns:a16="http://schemas.microsoft.com/office/drawing/2014/main" id="{213CF4B5-DCE7-487C-BAC3-FAC48E1A8097}"/>
              </a:ext>
            </a:extLst>
          </p:cNvPr>
          <p:cNvCxnSpPr>
            <a:cxnSpLocks/>
          </p:cNvCxnSpPr>
          <p:nvPr/>
        </p:nvCxnSpPr>
        <p:spPr>
          <a:xfrm>
            <a:off x="8606203" y="2001740"/>
            <a:ext cx="861835" cy="11685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65">
            <a:extLst>
              <a:ext uri="{FF2B5EF4-FFF2-40B4-BE49-F238E27FC236}">
                <a16:creationId xmlns:a16="http://schemas.microsoft.com/office/drawing/2014/main" id="{7943D9BA-41C8-4C1D-9637-D4BB0B789794}"/>
              </a:ext>
            </a:extLst>
          </p:cNvPr>
          <p:cNvCxnSpPr>
            <a:cxnSpLocks/>
          </p:cNvCxnSpPr>
          <p:nvPr/>
        </p:nvCxnSpPr>
        <p:spPr>
          <a:xfrm>
            <a:off x="9476802" y="2118600"/>
            <a:ext cx="800484" cy="248325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Овал 66">
            <a:extLst>
              <a:ext uri="{FF2B5EF4-FFF2-40B4-BE49-F238E27FC236}">
                <a16:creationId xmlns:a16="http://schemas.microsoft.com/office/drawing/2014/main" id="{AD175F56-BBE2-4970-AAAE-0F7DFEFB6263}"/>
              </a:ext>
            </a:extLst>
          </p:cNvPr>
          <p:cNvSpPr/>
          <p:nvPr/>
        </p:nvSpPr>
        <p:spPr>
          <a:xfrm>
            <a:off x="9439372" y="2081151"/>
            <a:ext cx="83581" cy="80783"/>
          </a:xfrm>
          <a:prstGeom prst="ellipse">
            <a:avLst/>
          </a:prstGeom>
          <a:solidFill>
            <a:srgbClr val="B5FF2F">
              <a:alpha val="65882"/>
            </a:srgbClr>
          </a:solidFill>
          <a:ln w="28575">
            <a:solidFill>
              <a:srgbClr val="76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8" name="Овал 67">
            <a:extLst>
              <a:ext uri="{FF2B5EF4-FFF2-40B4-BE49-F238E27FC236}">
                <a16:creationId xmlns:a16="http://schemas.microsoft.com/office/drawing/2014/main" id="{F15A98F5-DBF8-481E-A7C7-F52C29D3C372}"/>
              </a:ext>
            </a:extLst>
          </p:cNvPr>
          <p:cNvSpPr/>
          <p:nvPr/>
        </p:nvSpPr>
        <p:spPr>
          <a:xfrm>
            <a:off x="10251007" y="2331180"/>
            <a:ext cx="83581" cy="80783"/>
          </a:xfrm>
          <a:prstGeom prst="ellipse">
            <a:avLst/>
          </a:prstGeom>
          <a:solidFill>
            <a:srgbClr val="B5FF2F">
              <a:alpha val="65882"/>
            </a:srgbClr>
          </a:solidFill>
          <a:ln w="28575">
            <a:solidFill>
              <a:srgbClr val="76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9" name="Овал 68">
            <a:extLst>
              <a:ext uri="{FF2B5EF4-FFF2-40B4-BE49-F238E27FC236}">
                <a16:creationId xmlns:a16="http://schemas.microsoft.com/office/drawing/2014/main" id="{AE6F14A4-616F-40C4-A889-61BEEF9AB079}"/>
              </a:ext>
            </a:extLst>
          </p:cNvPr>
          <p:cNvSpPr/>
          <p:nvPr/>
        </p:nvSpPr>
        <p:spPr>
          <a:xfrm>
            <a:off x="10587584" y="2715842"/>
            <a:ext cx="83581" cy="80783"/>
          </a:xfrm>
          <a:prstGeom prst="ellipse">
            <a:avLst/>
          </a:prstGeom>
          <a:solidFill>
            <a:srgbClr val="B5FF2F">
              <a:alpha val="65882"/>
            </a:srgbClr>
          </a:solidFill>
          <a:ln w="28575">
            <a:solidFill>
              <a:srgbClr val="76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0" name="Овал 69">
            <a:extLst>
              <a:ext uri="{FF2B5EF4-FFF2-40B4-BE49-F238E27FC236}">
                <a16:creationId xmlns:a16="http://schemas.microsoft.com/office/drawing/2014/main" id="{3FA1ED43-E29C-4209-A837-31CC20E6077D}"/>
              </a:ext>
            </a:extLst>
          </p:cNvPr>
          <p:cNvSpPr/>
          <p:nvPr/>
        </p:nvSpPr>
        <p:spPr>
          <a:xfrm>
            <a:off x="10356788" y="3090884"/>
            <a:ext cx="83581" cy="80783"/>
          </a:xfrm>
          <a:prstGeom prst="ellipse">
            <a:avLst/>
          </a:prstGeom>
          <a:solidFill>
            <a:srgbClr val="B5FF2F">
              <a:alpha val="65882"/>
            </a:srgbClr>
          </a:solidFill>
          <a:ln w="28575">
            <a:solidFill>
              <a:srgbClr val="76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1" name="Прямоугольник 70">
            <a:extLst>
              <a:ext uri="{FF2B5EF4-FFF2-40B4-BE49-F238E27FC236}">
                <a16:creationId xmlns:a16="http://schemas.microsoft.com/office/drawing/2014/main" id="{969EBF99-E270-44F4-A199-6B7714141DDE}"/>
              </a:ext>
            </a:extLst>
          </p:cNvPr>
          <p:cNvSpPr/>
          <p:nvPr/>
        </p:nvSpPr>
        <p:spPr>
          <a:xfrm>
            <a:off x="5096089" y="3747249"/>
            <a:ext cx="34702" cy="34702"/>
          </a:xfrm>
          <a:prstGeom prst="rect">
            <a:avLst/>
          </a:prstGeom>
          <a:solidFill>
            <a:srgbClr val="B5FF2F">
              <a:alpha val="65882"/>
            </a:srgbClr>
          </a:solidFill>
          <a:ln w="28575">
            <a:solidFill>
              <a:srgbClr val="76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2" name="Прямоугольник 71">
            <a:extLst>
              <a:ext uri="{FF2B5EF4-FFF2-40B4-BE49-F238E27FC236}">
                <a16:creationId xmlns:a16="http://schemas.microsoft.com/office/drawing/2014/main" id="{BEFA4F6F-1568-4992-9FE1-5534DD851101}"/>
              </a:ext>
            </a:extLst>
          </p:cNvPr>
          <p:cNvSpPr/>
          <p:nvPr/>
        </p:nvSpPr>
        <p:spPr>
          <a:xfrm>
            <a:off x="6581225" y="3157036"/>
            <a:ext cx="34702" cy="34702"/>
          </a:xfrm>
          <a:prstGeom prst="rect">
            <a:avLst/>
          </a:prstGeom>
          <a:solidFill>
            <a:srgbClr val="B5FF2F">
              <a:alpha val="65882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3" name="Прямоугольник 72">
            <a:extLst>
              <a:ext uri="{FF2B5EF4-FFF2-40B4-BE49-F238E27FC236}">
                <a16:creationId xmlns:a16="http://schemas.microsoft.com/office/drawing/2014/main" id="{C9399EA9-0066-4B99-96E3-6F35891E1D98}"/>
              </a:ext>
            </a:extLst>
          </p:cNvPr>
          <p:cNvSpPr/>
          <p:nvPr/>
        </p:nvSpPr>
        <p:spPr>
          <a:xfrm>
            <a:off x="8486095" y="3373728"/>
            <a:ext cx="34702" cy="34702"/>
          </a:xfrm>
          <a:prstGeom prst="rect">
            <a:avLst/>
          </a:prstGeom>
          <a:solidFill>
            <a:srgbClr val="B5FF2F">
              <a:alpha val="65882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4" name="Прямоугольник 73">
            <a:extLst>
              <a:ext uri="{FF2B5EF4-FFF2-40B4-BE49-F238E27FC236}">
                <a16:creationId xmlns:a16="http://schemas.microsoft.com/office/drawing/2014/main" id="{D5C86C69-CC5C-433F-B728-8F6A932E0537}"/>
              </a:ext>
            </a:extLst>
          </p:cNvPr>
          <p:cNvSpPr/>
          <p:nvPr/>
        </p:nvSpPr>
        <p:spPr>
          <a:xfrm>
            <a:off x="9612990" y="3451942"/>
            <a:ext cx="34702" cy="34702"/>
          </a:xfrm>
          <a:prstGeom prst="rect">
            <a:avLst/>
          </a:prstGeom>
          <a:solidFill>
            <a:srgbClr val="B5FF2F">
              <a:alpha val="65882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351B654-A5F0-4598-BE02-DCF81BC5D1AA}"/>
              </a:ext>
            </a:extLst>
          </p:cNvPr>
          <p:cNvSpPr txBox="1"/>
          <p:nvPr/>
        </p:nvSpPr>
        <p:spPr>
          <a:xfrm>
            <a:off x="2434979" y="4584754"/>
            <a:ext cx="1708516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3D3B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Conv</a:t>
            </a:r>
            <a:endParaRPr lang="ru-RU" sz="2400" dirty="0">
              <a:solidFill>
                <a:srgbClr val="3D3BFF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B0AB068-592E-4E67-9EF5-62DF0C0613AF}"/>
              </a:ext>
            </a:extLst>
          </p:cNvPr>
          <p:cNvSpPr txBox="1"/>
          <p:nvPr/>
        </p:nvSpPr>
        <p:spPr>
          <a:xfrm>
            <a:off x="6685680" y="4584754"/>
            <a:ext cx="1708516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3D3B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Conv</a:t>
            </a:r>
            <a:endParaRPr lang="ru-RU" sz="2400" dirty="0">
              <a:solidFill>
                <a:srgbClr val="3D3BFF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3A11F12-9DD4-4976-8A2D-0725FE2E33CD}"/>
              </a:ext>
            </a:extLst>
          </p:cNvPr>
          <p:cNvSpPr txBox="1"/>
          <p:nvPr/>
        </p:nvSpPr>
        <p:spPr>
          <a:xfrm>
            <a:off x="5035678" y="4584754"/>
            <a:ext cx="1708516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3D3B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Pooling</a:t>
            </a:r>
            <a:endParaRPr lang="ru-RU" sz="2400" dirty="0">
              <a:solidFill>
                <a:srgbClr val="3D3BFF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4A5895F-C5B7-4558-948D-52F02A32B73B}"/>
              </a:ext>
            </a:extLst>
          </p:cNvPr>
          <p:cNvSpPr txBox="1"/>
          <p:nvPr/>
        </p:nvSpPr>
        <p:spPr>
          <a:xfrm>
            <a:off x="8186105" y="4584754"/>
            <a:ext cx="1708516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3D3B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Pooling</a:t>
            </a:r>
            <a:endParaRPr lang="ru-RU" sz="2400" dirty="0">
              <a:solidFill>
                <a:srgbClr val="3D3BFF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666D146-CDE4-4FF4-9357-86EAA7566F5B}"/>
              </a:ext>
            </a:extLst>
          </p:cNvPr>
          <p:cNvSpPr txBox="1"/>
          <p:nvPr/>
        </p:nvSpPr>
        <p:spPr>
          <a:xfrm>
            <a:off x="10025913" y="4592962"/>
            <a:ext cx="2091127" cy="830996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D3B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Fully-Connected</a:t>
            </a:r>
            <a:endParaRPr lang="ru-RU" sz="2400" dirty="0">
              <a:solidFill>
                <a:srgbClr val="3D3BFF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80" name="Прямая со стрелкой 79">
            <a:extLst>
              <a:ext uri="{FF2B5EF4-FFF2-40B4-BE49-F238E27FC236}">
                <a16:creationId xmlns:a16="http://schemas.microsoft.com/office/drawing/2014/main" id="{DCF94297-8D52-4B41-BFB2-43B9125D3F9A}"/>
              </a:ext>
            </a:extLst>
          </p:cNvPr>
          <p:cNvCxnSpPr>
            <a:cxnSpLocks/>
          </p:cNvCxnSpPr>
          <p:nvPr/>
        </p:nvCxnSpPr>
        <p:spPr>
          <a:xfrm flipV="1">
            <a:off x="5913702" y="3596589"/>
            <a:ext cx="0" cy="948743"/>
          </a:xfrm>
          <a:prstGeom prst="straightConnector1">
            <a:avLst/>
          </a:prstGeom>
          <a:ln w="28575">
            <a:solidFill>
              <a:srgbClr val="3D3B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Прямая со стрелкой 80">
            <a:extLst>
              <a:ext uri="{FF2B5EF4-FFF2-40B4-BE49-F238E27FC236}">
                <a16:creationId xmlns:a16="http://schemas.microsoft.com/office/drawing/2014/main" id="{F5049099-7C41-444E-961A-6B4232345DAF}"/>
              </a:ext>
            </a:extLst>
          </p:cNvPr>
          <p:cNvCxnSpPr/>
          <p:nvPr/>
        </p:nvCxnSpPr>
        <p:spPr>
          <a:xfrm flipV="1">
            <a:off x="3277734" y="4145321"/>
            <a:ext cx="0" cy="400012"/>
          </a:xfrm>
          <a:prstGeom prst="straightConnector1">
            <a:avLst/>
          </a:prstGeom>
          <a:ln w="28575">
            <a:solidFill>
              <a:srgbClr val="3D3B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 стрелкой 81">
            <a:extLst>
              <a:ext uri="{FF2B5EF4-FFF2-40B4-BE49-F238E27FC236}">
                <a16:creationId xmlns:a16="http://schemas.microsoft.com/office/drawing/2014/main" id="{B59425D7-6805-49BB-88AE-EAB7B51B7A4D}"/>
              </a:ext>
            </a:extLst>
          </p:cNvPr>
          <p:cNvCxnSpPr>
            <a:cxnSpLocks/>
          </p:cNvCxnSpPr>
          <p:nvPr/>
        </p:nvCxnSpPr>
        <p:spPr>
          <a:xfrm flipV="1">
            <a:off x="7570157" y="3776081"/>
            <a:ext cx="0" cy="769251"/>
          </a:xfrm>
          <a:prstGeom prst="straightConnector1">
            <a:avLst/>
          </a:prstGeom>
          <a:ln w="28575">
            <a:solidFill>
              <a:srgbClr val="3D3B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Прямая со стрелкой 82">
            <a:extLst>
              <a:ext uri="{FF2B5EF4-FFF2-40B4-BE49-F238E27FC236}">
                <a16:creationId xmlns:a16="http://schemas.microsoft.com/office/drawing/2014/main" id="{0EEF144C-B659-4FB9-95B3-8ABEEF2D8948}"/>
              </a:ext>
            </a:extLst>
          </p:cNvPr>
          <p:cNvCxnSpPr>
            <a:cxnSpLocks/>
          </p:cNvCxnSpPr>
          <p:nvPr/>
        </p:nvCxnSpPr>
        <p:spPr>
          <a:xfrm flipV="1">
            <a:off x="9093274" y="3888904"/>
            <a:ext cx="0" cy="656429"/>
          </a:xfrm>
          <a:prstGeom prst="straightConnector1">
            <a:avLst/>
          </a:prstGeom>
          <a:ln w="28575">
            <a:solidFill>
              <a:srgbClr val="3D3B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Прямая со стрелкой 83">
            <a:extLst>
              <a:ext uri="{FF2B5EF4-FFF2-40B4-BE49-F238E27FC236}">
                <a16:creationId xmlns:a16="http://schemas.microsoft.com/office/drawing/2014/main" id="{7069B762-FA20-4FFA-A94A-5F47724B52A1}"/>
              </a:ext>
            </a:extLst>
          </p:cNvPr>
          <p:cNvCxnSpPr>
            <a:cxnSpLocks/>
          </p:cNvCxnSpPr>
          <p:nvPr/>
        </p:nvCxnSpPr>
        <p:spPr>
          <a:xfrm flipV="1">
            <a:off x="10231766" y="3888904"/>
            <a:ext cx="0" cy="656429"/>
          </a:xfrm>
          <a:prstGeom prst="straightConnector1">
            <a:avLst/>
          </a:prstGeom>
          <a:ln w="28575">
            <a:solidFill>
              <a:srgbClr val="3D3B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Прямая со стрелкой 84">
            <a:extLst>
              <a:ext uri="{FF2B5EF4-FFF2-40B4-BE49-F238E27FC236}">
                <a16:creationId xmlns:a16="http://schemas.microsoft.com/office/drawing/2014/main" id="{54BD0185-A95C-4EEC-815B-F647B420202F}"/>
              </a:ext>
            </a:extLst>
          </p:cNvPr>
          <p:cNvCxnSpPr>
            <a:cxnSpLocks/>
          </p:cNvCxnSpPr>
          <p:nvPr/>
        </p:nvCxnSpPr>
        <p:spPr>
          <a:xfrm flipV="1">
            <a:off x="10616392" y="3304274"/>
            <a:ext cx="0" cy="1241059"/>
          </a:xfrm>
          <a:prstGeom prst="straightConnector1">
            <a:avLst/>
          </a:prstGeom>
          <a:ln w="28575">
            <a:solidFill>
              <a:srgbClr val="3D3B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129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b="1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Рекуррентные нейросети </a:t>
            </a:r>
            <a:r>
              <a:rPr lang="en-US" sz="3600" b="1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(RNN)</a:t>
            </a:r>
            <a:endParaRPr lang="ru-RU" sz="3600" dirty="0"/>
          </a:p>
        </p:txBody>
      </p:sp>
      <p:grpSp>
        <p:nvGrpSpPr>
          <p:cNvPr id="86" name="Группа 85">
            <a:extLst>
              <a:ext uri="{FF2B5EF4-FFF2-40B4-BE49-F238E27FC236}">
                <a16:creationId xmlns:a16="http://schemas.microsoft.com/office/drawing/2014/main" id="{01584942-AD98-48FB-8B14-A6BCF93C38EB}"/>
              </a:ext>
            </a:extLst>
          </p:cNvPr>
          <p:cNvGrpSpPr/>
          <p:nvPr/>
        </p:nvGrpSpPr>
        <p:grpSpPr>
          <a:xfrm>
            <a:off x="6403696" y="1590933"/>
            <a:ext cx="5582813" cy="4409817"/>
            <a:chOff x="4693920" y="1143758"/>
            <a:chExt cx="4147204" cy="3275842"/>
          </a:xfrm>
        </p:grpSpPr>
        <p:pic>
          <p:nvPicPr>
            <p:cNvPr id="87" name="Рисунок 86">
              <a:extLst>
                <a:ext uri="{FF2B5EF4-FFF2-40B4-BE49-F238E27FC236}">
                  <a16:creationId xmlns:a16="http://schemas.microsoft.com/office/drawing/2014/main" id="{F0AB86D9-10AE-4E97-941E-5B807BB8A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3920" y="1143758"/>
              <a:ext cx="4147204" cy="3275842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7DABFA1-1D36-4E1B-8189-C686B4543EF3}"/>
                </a:ext>
              </a:extLst>
            </p:cNvPr>
            <p:cNvSpPr txBox="1"/>
            <p:nvPr/>
          </p:nvSpPr>
          <p:spPr>
            <a:xfrm>
              <a:off x="5391985" y="2104189"/>
              <a:ext cx="389159" cy="34294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x</a:t>
              </a:r>
              <a:endParaRPr lang="ru-RU" sz="2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9591897-8463-4231-824A-8E0023B8B70D}"/>
                </a:ext>
              </a:extLst>
            </p:cNvPr>
            <p:cNvSpPr txBox="1"/>
            <p:nvPr/>
          </p:nvSpPr>
          <p:spPr>
            <a:xfrm>
              <a:off x="6432116" y="2130749"/>
              <a:ext cx="389159" cy="34294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+</a:t>
              </a:r>
              <a:endParaRPr lang="ru-RU" sz="2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264864F-49A6-4E96-BEAA-EC0C5CA37125}"/>
                </a:ext>
              </a:extLst>
            </p:cNvPr>
            <p:cNvSpPr txBox="1"/>
            <p:nvPr/>
          </p:nvSpPr>
          <p:spPr>
            <a:xfrm>
              <a:off x="6424550" y="2675581"/>
              <a:ext cx="389159" cy="34294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x</a:t>
              </a:r>
              <a:endParaRPr lang="ru-RU" sz="2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574D105-F8F0-45D6-8158-A86E04A89F67}"/>
                </a:ext>
              </a:extLst>
            </p:cNvPr>
            <p:cNvSpPr txBox="1"/>
            <p:nvPr/>
          </p:nvSpPr>
          <p:spPr>
            <a:xfrm>
              <a:off x="7495106" y="2675634"/>
              <a:ext cx="389159" cy="34294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x</a:t>
              </a:r>
              <a:endParaRPr lang="ru-RU" sz="2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33C9B42-63EA-4DDA-A585-CABC9F4D3F01}"/>
                </a:ext>
              </a:extLst>
            </p:cNvPr>
            <p:cNvSpPr txBox="1"/>
            <p:nvPr/>
          </p:nvSpPr>
          <p:spPr>
            <a:xfrm>
              <a:off x="5387722" y="3108862"/>
              <a:ext cx="389159" cy="251496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6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σ</a:t>
              </a:r>
              <a:endParaRPr lang="ru-RU" sz="2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1E3F764-1A25-4E1A-8EEB-431CC988F0AE}"/>
                </a:ext>
              </a:extLst>
            </p:cNvPr>
            <p:cNvSpPr txBox="1"/>
            <p:nvPr/>
          </p:nvSpPr>
          <p:spPr>
            <a:xfrm>
              <a:off x="5867782" y="3108862"/>
              <a:ext cx="389159" cy="251496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6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σ</a:t>
              </a:r>
              <a:endParaRPr lang="ru-RU" sz="2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5EE5DE4-6D91-470F-B783-461258C8AA5F}"/>
                </a:ext>
              </a:extLst>
            </p:cNvPr>
            <p:cNvSpPr txBox="1"/>
            <p:nvPr/>
          </p:nvSpPr>
          <p:spPr>
            <a:xfrm>
              <a:off x="6959347" y="3103201"/>
              <a:ext cx="389159" cy="251496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6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σ</a:t>
              </a:r>
              <a:endParaRPr lang="ru-RU" sz="2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B136C8A-8643-4AED-A5B0-D426474A83D9}"/>
                </a:ext>
              </a:extLst>
            </p:cNvPr>
            <p:cNvSpPr txBox="1"/>
            <p:nvPr/>
          </p:nvSpPr>
          <p:spPr>
            <a:xfrm>
              <a:off x="7438095" y="2444410"/>
              <a:ext cx="509565" cy="228633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tanh</a:t>
              </a:r>
              <a:endParaRPr lang="ru-RU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037FFC6-7CD6-4514-845A-56F5CECD1E81}"/>
                </a:ext>
              </a:extLst>
            </p:cNvPr>
            <p:cNvSpPr txBox="1"/>
            <p:nvPr/>
          </p:nvSpPr>
          <p:spPr>
            <a:xfrm>
              <a:off x="6353986" y="3130155"/>
              <a:ext cx="509565" cy="228633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tanh</a:t>
              </a:r>
              <a:endParaRPr lang="ru-RU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p:grpSp>
        <p:nvGrpSpPr>
          <p:cNvPr id="97" name="Группа 96">
            <a:extLst>
              <a:ext uri="{FF2B5EF4-FFF2-40B4-BE49-F238E27FC236}">
                <a16:creationId xmlns:a16="http://schemas.microsoft.com/office/drawing/2014/main" id="{376DDF70-8DBF-40F7-BF13-29ADC7E9E981}"/>
              </a:ext>
            </a:extLst>
          </p:cNvPr>
          <p:cNvGrpSpPr/>
          <p:nvPr/>
        </p:nvGrpSpPr>
        <p:grpSpPr>
          <a:xfrm>
            <a:off x="367107" y="2209291"/>
            <a:ext cx="4622245" cy="2983788"/>
            <a:chOff x="711277" y="1678124"/>
            <a:chExt cx="3782035" cy="2429055"/>
          </a:xfrm>
        </p:grpSpPr>
        <p:sp>
          <p:nvSpPr>
            <p:cNvPr id="98" name="Прямоугольник: скругленные углы 97">
              <a:extLst>
                <a:ext uri="{FF2B5EF4-FFF2-40B4-BE49-F238E27FC236}">
                  <a16:creationId xmlns:a16="http://schemas.microsoft.com/office/drawing/2014/main" id="{CAFF0DFA-3A93-4DBB-A827-5864E8B922A5}"/>
                </a:ext>
              </a:extLst>
            </p:cNvPr>
            <p:cNvSpPr/>
            <p:nvPr/>
          </p:nvSpPr>
          <p:spPr>
            <a:xfrm>
              <a:off x="711277" y="2175054"/>
              <a:ext cx="615583" cy="1664614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8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99" name="Прямоугольник: скругленные углы 98">
              <a:extLst>
                <a:ext uri="{FF2B5EF4-FFF2-40B4-BE49-F238E27FC236}">
                  <a16:creationId xmlns:a16="http://schemas.microsoft.com/office/drawing/2014/main" id="{074F1A78-97F9-4864-95C3-7698D3DA8DF2}"/>
                </a:ext>
              </a:extLst>
            </p:cNvPr>
            <p:cNvSpPr/>
            <p:nvPr/>
          </p:nvSpPr>
          <p:spPr>
            <a:xfrm>
              <a:off x="2277496" y="1951754"/>
              <a:ext cx="632036" cy="2155425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8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100" name="Прямоугольник: скругленные углы 99">
              <a:extLst>
                <a:ext uri="{FF2B5EF4-FFF2-40B4-BE49-F238E27FC236}">
                  <a16:creationId xmlns:a16="http://schemas.microsoft.com/office/drawing/2014/main" id="{3CA3BF99-F087-4D4D-BB25-EF52CA71CCF2}"/>
                </a:ext>
              </a:extLst>
            </p:cNvPr>
            <p:cNvSpPr/>
            <p:nvPr/>
          </p:nvSpPr>
          <p:spPr>
            <a:xfrm>
              <a:off x="3861276" y="2461817"/>
              <a:ext cx="632036" cy="1135299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8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101" name="Стрелка вправо 22">
              <a:extLst>
                <a:ext uri="{FF2B5EF4-FFF2-40B4-BE49-F238E27FC236}">
                  <a16:creationId xmlns:a16="http://schemas.microsoft.com/office/drawing/2014/main" id="{F53828C3-9CED-473F-8194-32B76D89B45A}"/>
                </a:ext>
              </a:extLst>
            </p:cNvPr>
            <p:cNvSpPr/>
            <p:nvPr/>
          </p:nvSpPr>
          <p:spPr>
            <a:xfrm>
              <a:off x="1319808" y="2849968"/>
              <a:ext cx="956565" cy="266729"/>
            </a:xfrm>
            <a:prstGeom prst="rightArrow">
              <a:avLst>
                <a:gd name="adj1" fmla="val 36779"/>
                <a:gd name="adj2" fmla="val 52275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8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grpSp>
          <p:nvGrpSpPr>
            <p:cNvPr id="102" name="Группа 101">
              <a:extLst>
                <a:ext uri="{FF2B5EF4-FFF2-40B4-BE49-F238E27FC236}">
                  <a16:creationId xmlns:a16="http://schemas.microsoft.com/office/drawing/2014/main" id="{B67F94B2-E253-402D-AA26-04926A8938BB}"/>
                </a:ext>
              </a:extLst>
            </p:cNvPr>
            <p:cNvGrpSpPr/>
            <p:nvPr/>
          </p:nvGrpSpPr>
          <p:grpSpPr>
            <a:xfrm>
              <a:off x="1709267" y="1678124"/>
              <a:ext cx="1757386" cy="1045746"/>
              <a:chOff x="4005036" y="1264681"/>
              <a:chExt cx="3798106" cy="2260094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15" name="Стрелка: развернутая 114">
                <a:extLst>
                  <a:ext uri="{FF2B5EF4-FFF2-40B4-BE49-F238E27FC236}">
                    <a16:creationId xmlns:a16="http://schemas.microsoft.com/office/drawing/2014/main" id="{62F57F47-99F7-4A84-83E4-4D17E6CAFAFF}"/>
                  </a:ext>
                </a:extLst>
              </p:cNvPr>
              <p:cNvSpPr/>
              <p:nvPr/>
            </p:nvSpPr>
            <p:spPr>
              <a:xfrm rot="16200000" flipH="1">
                <a:off x="3982507" y="1287210"/>
                <a:ext cx="2180041" cy="2134983"/>
              </a:xfrm>
              <a:prstGeom prst="uturnArrow">
                <a:avLst>
                  <a:gd name="adj1" fmla="val 9371"/>
                  <a:gd name="adj2" fmla="val 13280"/>
                  <a:gd name="adj3" fmla="val 13179"/>
                  <a:gd name="adj4" fmla="val 32963"/>
                  <a:gd name="adj5" fmla="val 5733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80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  <p:sp>
            <p:nvSpPr>
              <p:cNvPr id="116" name="Стрелка: развернутая 115">
                <a:extLst>
                  <a:ext uri="{FF2B5EF4-FFF2-40B4-BE49-F238E27FC236}">
                    <a16:creationId xmlns:a16="http://schemas.microsoft.com/office/drawing/2014/main" id="{170B2993-A880-4620-BDDB-AA53112E165F}"/>
                  </a:ext>
                </a:extLst>
              </p:cNvPr>
              <p:cNvSpPr/>
              <p:nvPr/>
            </p:nvSpPr>
            <p:spPr>
              <a:xfrm rot="5400000">
                <a:off x="5718185" y="1439818"/>
                <a:ext cx="2260094" cy="1909820"/>
              </a:xfrm>
              <a:prstGeom prst="uturnArrow">
                <a:avLst>
                  <a:gd name="adj1" fmla="val 10794"/>
                  <a:gd name="adj2" fmla="val 20131"/>
                  <a:gd name="adj3" fmla="val 0"/>
                  <a:gd name="adj4" fmla="val 35321"/>
                  <a:gd name="adj5" fmla="val 6392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80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p:grpSp>
        <p:sp>
          <p:nvSpPr>
            <p:cNvPr id="103" name="Стрелка вправо 22">
              <a:extLst>
                <a:ext uri="{FF2B5EF4-FFF2-40B4-BE49-F238E27FC236}">
                  <a16:creationId xmlns:a16="http://schemas.microsoft.com/office/drawing/2014/main" id="{69110FC4-E9BE-482A-AD31-E47E7FE31313}"/>
                </a:ext>
              </a:extLst>
            </p:cNvPr>
            <p:cNvSpPr/>
            <p:nvPr/>
          </p:nvSpPr>
          <p:spPr>
            <a:xfrm>
              <a:off x="2899357" y="2849968"/>
              <a:ext cx="956565" cy="266729"/>
            </a:xfrm>
            <a:prstGeom prst="rightArrow">
              <a:avLst>
                <a:gd name="adj1" fmla="val 36779"/>
                <a:gd name="adj2" fmla="val 52275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8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grpSp>
          <p:nvGrpSpPr>
            <p:cNvPr id="104" name="Группа 103">
              <a:extLst>
                <a:ext uri="{FF2B5EF4-FFF2-40B4-BE49-F238E27FC236}">
                  <a16:creationId xmlns:a16="http://schemas.microsoft.com/office/drawing/2014/main" id="{E75C0FEC-6F51-4E28-B206-27DA900BAB72}"/>
                </a:ext>
              </a:extLst>
            </p:cNvPr>
            <p:cNvGrpSpPr/>
            <p:nvPr/>
          </p:nvGrpSpPr>
          <p:grpSpPr>
            <a:xfrm>
              <a:off x="807728" y="2278526"/>
              <a:ext cx="409018" cy="1452012"/>
              <a:chOff x="861501" y="2247353"/>
              <a:chExt cx="355600" cy="1262380"/>
            </a:xfrm>
          </p:grpSpPr>
          <p:sp>
            <p:nvSpPr>
              <p:cNvPr id="112" name="Овал 111">
                <a:extLst>
                  <a:ext uri="{FF2B5EF4-FFF2-40B4-BE49-F238E27FC236}">
                    <a16:creationId xmlns:a16="http://schemas.microsoft.com/office/drawing/2014/main" id="{7C08A3B2-9571-435C-8454-B1D10B2823E3}"/>
                  </a:ext>
                </a:extLst>
              </p:cNvPr>
              <p:cNvSpPr/>
              <p:nvPr/>
            </p:nvSpPr>
            <p:spPr>
              <a:xfrm>
                <a:off x="861501" y="2247353"/>
                <a:ext cx="355600" cy="355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76B9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6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  <p:sp>
            <p:nvSpPr>
              <p:cNvPr id="113" name="Овал 112">
                <a:extLst>
                  <a:ext uri="{FF2B5EF4-FFF2-40B4-BE49-F238E27FC236}">
                    <a16:creationId xmlns:a16="http://schemas.microsoft.com/office/drawing/2014/main" id="{96C20238-D705-47AC-B706-74379B6C9BBF}"/>
                  </a:ext>
                </a:extLst>
              </p:cNvPr>
              <p:cNvSpPr/>
              <p:nvPr/>
            </p:nvSpPr>
            <p:spPr>
              <a:xfrm>
                <a:off x="861501" y="2700743"/>
                <a:ext cx="355600" cy="355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76B9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6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  <p:sp>
            <p:nvSpPr>
              <p:cNvPr id="114" name="Овал 113">
                <a:extLst>
                  <a:ext uri="{FF2B5EF4-FFF2-40B4-BE49-F238E27FC236}">
                    <a16:creationId xmlns:a16="http://schemas.microsoft.com/office/drawing/2014/main" id="{2A0D8DBB-D114-486A-8A7C-B3488BD0BE0B}"/>
                  </a:ext>
                </a:extLst>
              </p:cNvPr>
              <p:cNvSpPr/>
              <p:nvPr/>
            </p:nvSpPr>
            <p:spPr>
              <a:xfrm>
                <a:off x="861501" y="3154133"/>
                <a:ext cx="355600" cy="355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76B9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6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p:grpSp>
        <p:sp>
          <p:nvSpPr>
            <p:cNvPr id="105" name="Овал 104">
              <a:extLst>
                <a:ext uri="{FF2B5EF4-FFF2-40B4-BE49-F238E27FC236}">
                  <a16:creationId xmlns:a16="http://schemas.microsoft.com/office/drawing/2014/main" id="{6A15BA75-49FD-400F-A171-0764FF1EC59F}"/>
                </a:ext>
              </a:extLst>
            </p:cNvPr>
            <p:cNvSpPr/>
            <p:nvPr/>
          </p:nvSpPr>
          <p:spPr>
            <a:xfrm>
              <a:off x="3969063" y="2563833"/>
              <a:ext cx="409018" cy="40901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6B9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106" name="Овал 105">
              <a:extLst>
                <a:ext uri="{FF2B5EF4-FFF2-40B4-BE49-F238E27FC236}">
                  <a16:creationId xmlns:a16="http://schemas.microsoft.com/office/drawing/2014/main" id="{CAEA3517-92F1-4F01-B3D7-21CF4063B61A}"/>
                </a:ext>
              </a:extLst>
            </p:cNvPr>
            <p:cNvSpPr/>
            <p:nvPr/>
          </p:nvSpPr>
          <p:spPr>
            <a:xfrm>
              <a:off x="3969063" y="3085330"/>
              <a:ext cx="409018" cy="40901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6B9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grpSp>
          <p:nvGrpSpPr>
            <p:cNvPr id="107" name="Группа 106">
              <a:extLst>
                <a:ext uri="{FF2B5EF4-FFF2-40B4-BE49-F238E27FC236}">
                  <a16:creationId xmlns:a16="http://schemas.microsoft.com/office/drawing/2014/main" id="{849805BC-0840-4F8D-9C9D-CA1FB430C912}"/>
                </a:ext>
              </a:extLst>
            </p:cNvPr>
            <p:cNvGrpSpPr/>
            <p:nvPr/>
          </p:nvGrpSpPr>
          <p:grpSpPr>
            <a:xfrm>
              <a:off x="2389005" y="2045939"/>
              <a:ext cx="409018" cy="1963704"/>
              <a:chOff x="2733116" y="2310853"/>
              <a:chExt cx="335005" cy="1608367"/>
            </a:xfrm>
          </p:grpSpPr>
          <p:sp>
            <p:nvSpPr>
              <p:cNvPr id="108" name="Овал 107">
                <a:extLst>
                  <a:ext uri="{FF2B5EF4-FFF2-40B4-BE49-F238E27FC236}">
                    <a16:creationId xmlns:a16="http://schemas.microsoft.com/office/drawing/2014/main" id="{A79007E9-D95E-4F49-AEAB-6ED22A7BD8AC}"/>
                  </a:ext>
                </a:extLst>
              </p:cNvPr>
              <p:cNvSpPr/>
              <p:nvPr/>
            </p:nvSpPr>
            <p:spPr>
              <a:xfrm>
                <a:off x="2733116" y="2310853"/>
                <a:ext cx="335005" cy="33500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76B9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6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  <p:sp>
            <p:nvSpPr>
              <p:cNvPr id="109" name="Овал 108">
                <a:extLst>
                  <a:ext uri="{FF2B5EF4-FFF2-40B4-BE49-F238E27FC236}">
                    <a16:creationId xmlns:a16="http://schemas.microsoft.com/office/drawing/2014/main" id="{A31AFB73-83FB-4330-8C2A-EFE20AF5B830}"/>
                  </a:ext>
                </a:extLst>
              </p:cNvPr>
              <p:cNvSpPr/>
              <p:nvPr/>
            </p:nvSpPr>
            <p:spPr>
              <a:xfrm>
                <a:off x="2733116" y="2735307"/>
                <a:ext cx="335005" cy="33500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76B9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6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  <p:sp>
            <p:nvSpPr>
              <p:cNvPr id="110" name="Овал 109">
                <a:extLst>
                  <a:ext uri="{FF2B5EF4-FFF2-40B4-BE49-F238E27FC236}">
                    <a16:creationId xmlns:a16="http://schemas.microsoft.com/office/drawing/2014/main" id="{1EE38A65-9EB3-4C0B-8F58-182681567B97}"/>
                  </a:ext>
                </a:extLst>
              </p:cNvPr>
              <p:cNvSpPr/>
              <p:nvPr/>
            </p:nvSpPr>
            <p:spPr>
              <a:xfrm>
                <a:off x="2733116" y="3159761"/>
                <a:ext cx="335005" cy="33500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76B9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6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  <p:sp>
            <p:nvSpPr>
              <p:cNvPr id="111" name="Овал 110">
                <a:extLst>
                  <a:ext uri="{FF2B5EF4-FFF2-40B4-BE49-F238E27FC236}">
                    <a16:creationId xmlns:a16="http://schemas.microsoft.com/office/drawing/2014/main" id="{62A44BCA-9322-4E47-8D90-F976713AE0D6}"/>
                  </a:ext>
                </a:extLst>
              </p:cNvPr>
              <p:cNvSpPr/>
              <p:nvPr/>
            </p:nvSpPr>
            <p:spPr>
              <a:xfrm>
                <a:off x="2733116" y="3584215"/>
                <a:ext cx="335005" cy="33500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76B9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6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p:grp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E9F07FDC-C399-40A5-80AA-A94ED08AFAD4}"/>
              </a:ext>
            </a:extLst>
          </p:cNvPr>
          <p:cNvSpPr txBox="1"/>
          <p:nvPr/>
        </p:nvSpPr>
        <p:spPr>
          <a:xfrm>
            <a:off x="1233786" y="5217764"/>
            <a:ext cx="2863981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Simple RNN</a:t>
            </a:r>
            <a:endParaRPr lang="ru-RU" sz="2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C9E1F8B-A972-4639-A2C5-3E7ED95814EF}"/>
              </a:ext>
            </a:extLst>
          </p:cNvPr>
          <p:cNvSpPr txBox="1"/>
          <p:nvPr/>
        </p:nvSpPr>
        <p:spPr>
          <a:xfrm>
            <a:off x="8208038" y="5286149"/>
            <a:ext cx="2229207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LSTM</a:t>
            </a:r>
            <a:endParaRPr lang="ru-RU" sz="2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E41E197-4543-48E3-B9B2-3A7A6B556D32}"/>
              </a:ext>
            </a:extLst>
          </p:cNvPr>
          <p:cNvSpPr txBox="1"/>
          <p:nvPr/>
        </p:nvSpPr>
        <p:spPr>
          <a:xfrm>
            <a:off x="4423750" y="1365337"/>
            <a:ext cx="3130281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3D3B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Fully-Connected</a:t>
            </a:r>
            <a:endParaRPr lang="ru-RU" sz="2400" dirty="0">
              <a:solidFill>
                <a:srgbClr val="3D3BFF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pSp>
        <p:nvGrpSpPr>
          <p:cNvPr id="120" name="Группа 119">
            <a:extLst>
              <a:ext uri="{FF2B5EF4-FFF2-40B4-BE49-F238E27FC236}">
                <a16:creationId xmlns:a16="http://schemas.microsoft.com/office/drawing/2014/main" id="{A7D699CF-D03F-412D-AF0A-726459ACAB6E}"/>
              </a:ext>
            </a:extLst>
          </p:cNvPr>
          <p:cNvGrpSpPr/>
          <p:nvPr/>
        </p:nvGrpSpPr>
        <p:grpSpPr>
          <a:xfrm rot="5400000">
            <a:off x="7591045" y="1496889"/>
            <a:ext cx="575680" cy="813046"/>
            <a:chOff x="4712018" y="3986213"/>
            <a:chExt cx="753289" cy="572453"/>
          </a:xfrm>
        </p:grpSpPr>
        <p:cxnSp>
          <p:nvCxnSpPr>
            <p:cNvPr id="121" name="Прямая со стрелкой 120">
              <a:extLst>
                <a:ext uri="{FF2B5EF4-FFF2-40B4-BE49-F238E27FC236}">
                  <a16:creationId xmlns:a16="http://schemas.microsoft.com/office/drawing/2014/main" id="{BE7833D8-C1EE-4895-8203-4252D87EC0E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650800" y="4164051"/>
              <a:ext cx="449053" cy="311589"/>
            </a:xfrm>
            <a:prstGeom prst="straightConnector1">
              <a:avLst/>
            </a:prstGeom>
            <a:ln w="28575">
              <a:solidFill>
                <a:srgbClr val="3D3B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Прямая со стрелкой 121">
              <a:extLst>
                <a:ext uri="{FF2B5EF4-FFF2-40B4-BE49-F238E27FC236}">
                  <a16:creationId xmlns:a16="http://schemas.microsoft.com/office/drawing/2014/main" id="{C08E9B57-98E1-4D19-B0B6-32E49B1004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2018" y="4187984"/>
              <a:ext cx="633296" cy="369729"/>
            </a:xfrm>
            <a:prstGeom prst="straightConnector1">
              <a:avLst/>
            </a:prstGeom>
            <a:ln w="28575">
              <a:solidFill>
                <a:srgbClr val="3D3B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Прямая со стрелкой 122">
              <a:extLst>
                <a:ext uri="{FF2B5EF4-FFF2-40B4-BE49-F238E27FC236}">
                  <a16:creationId xmlns:a16="http://schemas.microsoft.com/office/drawing/2014/main" id="{7720B4C6-F2E6-41C1-A4E4-15759A0611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8685" y="3986213"/>
              <a:ext cx="95250" cy="572453"/>
            </a:xfrm>
            <a:prstGeom prst="straightConnector1">
              <a:avLst/>
            </a:prstGeom>
            <a:ln w="28575">
              <a:solidFill>
                <a:srgbClr val="3D3B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Прямая со стрелкой 123">
              <a:extLst>
                <a:ext uri="{FF2B5EF4-FFF2-40B4-BE49-F238E27FC236}">
                  <a16:creationId xmlns:a16="http://schemas.microsoft.com/office/drawing/2014/main" id="{C3EF855B-A763-4F7D-B598-8CF343C5E4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2018" y="4364388"/>
              <a:ext cx="753289" cy="191420"/>
            </a:xfrm>
            <a:prstGeom prst="straightConnector1">
              <a:avLst/>
            </a:prstGeom>
            <a:ln w="28575">
              <a:solidFill>
                <a:srgbClr val="3D3B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Группа 124">
            <a:extLst>
              <a:ext uri="{FF2B5EF4-FFF2-40B4-BE49-F238E27FC236}">
                <a16:creationId xmlns:a16="http://schemas.microsoft.com/office/drawing/2014/main" id="{16B29ED0-5582-40B9-ABEF-954AD23FDFAC}"/>
              </a:ext>
            </a:extLst>
          </p:cNvPr>
          <p:cNvGrpSpPr/>
          <p:nvPr/>
        </p:nvGrpSpPr>
        <p:grpSpPr>
          <a:xfrm rot="886490">
            <a:off x="3811870" y="1569590"/>
            <a:ext cx="556513" cy="997426"/>
            <a:chOff x="3384331" y="1422400"/>
            <a:chExt cx="413407" cy="740940"/>
          </a:xfrm>
        </p:grpSpPr>
        <p:cxnSp>
          <p:nvCxnSpPr>
            <p:cNvPr id="126" name="Прямая со стрелкой 125">
              <a:extLst>
                <a:ext uri="{FF2B5EF4-FFF2-40B4-BE49-F238E27FC236}">
                  <a16:creationId xmlns:a16="http://schemas.microsoft.com/office/drawing/2014/main" id="{742D68B5-2E1E-4DE2-AD80-BD7AFD676E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4331" y="1439917"/>
              <a:ext cx="413407" cy="269766"/>
            </a:xfrm>
            <a:prstGeom prst="straightConnector1">
              <a:avLst/>
            </a:prstGeom>
            <a:ln w="28575">
              <a:solidFill>
                <a:srgbClr val="3D3B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Прямая со стрелкой 126">
              <a:extLst>
                <a:ext uri="{FF2B5EF4-FFF2-40B4-BE49-F238E27FC236}">
                  <a16:creationId xmlns:a16="http://schemas.microsoft.com/office/drawing/2014/main" id="{B9E909C9-8A72-4E6C-885F-D6FCB591A0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7807" y="1432910"/>
              <a:ext cx="209421" cy="455381"/>
            </a:xfrm>
            <a:prstGeom prst="straightConnector1">
              <a:avLst/>
            </a:prstGeom>
            <a:ln w="28575">
              <a:solidFill>
                <a:srgbClr val="3D3B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Прямая со стрелкой 127">
              <a:extLst>
                <a:ext uri="{FF2B5EF4-FFF2-40B4-BE49-F238E27FC236}">
                  <a16:creationId xmlns:a16="http://schemas.microsoft.com/office/drawing/2014/main" id="{D9318C60-44D0-4301-A1F1-F3CCFF7397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37237" y="1422400"/>
              <a:ext cx="60501" cy="740940"/>
            </a:xfrm>
            <a:prstGeom prst="straightConnector1">
              <a:avLst/>
            </a:prstGeom>
            <a:ln w="28575">
              <a:solidFill>
                <a:srgbClr val="3D3B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537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b="1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Основные типы операций</a:t>
            </a:r>
            <a:endParaRPr lang="ru-RU" sz="3600" dirty="0"/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46987C41-6CB2-4745-BC44-79978BB9297A}"/>
              </a:ext>
            </a:extLst>
          </p:cNvPr>
          <p:cNvGrpSpPr/>
          <p:nvPr/>
        </p:nvGrpSpPr>
        <p:grpSpPr>
          <a:xfrm>
            <a:off x="579120" y="1524000"/>
            <a:ext cx="11115366" cy="4286250"/>
            <a:chOff x="560070" y="1207770"/>
            <a:chExt cx="8401050" cy="3166110"/>
          </a:xfrm>
        </p:grpSpPr>
        <p:sp>
          <p:nvSpPr>
            <p:cNvPr id="47" name="Прямоугольник: скругленные углы 46">
              <a:extLst>
                <a:ext uri="{FF2B5EF4-FFF2-40B4-BE49-F238E27FC236}">
                  <a16:creationId xmlns:a16="http://schemas.microsoft.com/office/drawing/2014/main" id="{1591790E-957A-4D03-BA2D-F6676A709AED}"/>
                </a:ext>
              </a:extLst>
            </p:cNvPr>
            <p:cNvSpPr/>
            <p:nvPr/>
          </p:nvSpPr>
          <p:spPr>
            <a:xfrm>
              <a:off x="589926" y="1207771"/>
              <a:ext cx="2864740" cy="1314451"/>
            </a:xfrm>
            <a:prstGeom prst="roundRect">
              <a:avLst>
                <a:gd name="adj" fmla="val 8226"/>
              </a:avLst>
            </a:prstGeom>
            <a:solidFill>
              <a:srgbClr val="3D3BFF"/>
            </a:solidFill>
            <a:ln w="571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b="1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Свёрточные слои</a:t>
              </a:r>
              <a:endParaRPr lang="ru-RU" sz="2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48" name="Прямоугольник: скругленные углы 47">
              <a:extLst>
                <a:ext uri="{FF2B5EF4-FFF2-40B4-BE49-F238E27FC236}">
                  <a16:creationId xmlns:a16="http://schemas.microsoft.com/office/drawing/2014/main" id="{E7765706-EB1F-4B99-8E49-B74A5A673BBD}"/>
                </a:ext>
              </a:extLst>
            </p:cNvPr>
            <p:cNvSpPr/>
            <p:nvPr/>
          </p:nvSpPr>
          <p:spPr>
            <a:xfrm>
              <a:off x="3955160" y="1207771"/>
              <a:ext cx="2864740" cy="1314451"/>
            </a:xfrm>
            <a:prstGeom prst="roundRect">
              <a:avLst>
                <a:gd name="adj" fmla="val 8226"/>
              </a:avLst>
            </a:prstGeom>
            <a:solidFill>
              <a:srgbClr val="681BB5"/>
            </a:solidFill>
            <a:ln w="571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b="1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Полносвязные слои</a:t>
              </a:r>
              <a:endParaRPr lang="ru-RU" sz="28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49" name="Прямоугольник: скругленные углы 48">
              <a:extLst>
                <a:ext uri="{FF2B5EF4-FFF2-40B4-BE49-F238E27FC236}">
                  <a16:creationId xmlns:a16="http://schemas.microsoft.com/office/drawing/2014/main" id="{2D4D73CC-5A05-4A94-B460-9A5ED71D7FA7}"/>
                </a:ext>
              </a:extLst>
            </p:cNvPr>
            <p:cNvSpPr/>
            <p:nvPr/>
          </p:nvSpPr>
          <p:spPr>
            <a:xfrm>
              <a:off x="560070" y="3059429"/>
              <a:ext cx="2864740" cy="1314451"/>
            </a:xfrm>
            <a:prstGeom prst="roundRect">
              <a:avLst>
                <a:gd name="adj" fmla="val 8226"/>
              </a:avLst>
            </a:prstGeom>
            <a:noFill/>
            <a:ln w="57150">
              <a:solidFill>
                <a:srgbClr val="3D3B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b="1" dirty="0">
                  <a:solidFill>
                    <a:srgbClr val="3D3BFF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Свёртка</a:t>
              </a:r>
              <a:endParaRPr lang="ru-RU" sz="2400" dirty="0">
                <a:solidFill>
                  <a:srgbClr val="3D3B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50" name="Прямоугольник: скругленные углы 49">
              <a:extLst>
                <a:ext uri="{FF2B5EF4-FFF2-40B4-BE49-F238E27FC236}">
                  <a16:creationId xmlns:a16="http://schemas.microsoft.com/office/drawing/2014/main" id="{8EE0E453-6EDF-44EF-AC55-AE6344AB24ED}"/>
                </a:ext>
              </a:extLst>
            </p:cNvPr>
            <p:cNvSpPr/>
            <p:nvPr/>
          </p:nvSpPr>
          <p:spPr>
            <a:xfrm>
              <a:off x="3955160" y="3059429"/>
              <a:ext cx="2864740" cy="1314451"/>
            </a:xfrm>
            <a:prstGeom prst="roundRect">
              <a:avLst>
                <a:gd name="adj" fmla="val 8226"/>
              </a:avLst>
            </a:prstGeom>
            <a:noFill/>
            <a:ln w="57150">
              <a:solidFill>
                <a:srgbClr val="681BB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b="1" dirty="0">
                  <a:solidFill>
                    <a:srgbClr val="681BB5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Умножение матриц</a:t>
              </a:r>
              <a:endParaRPr lang="ru-RU" sz="2800" dirty="0">
                <a:solidFill>
                  <a:srgbClr val="681BB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51" name="Прямоугольник: скругленные углы 50">
              <a:extLst>
                <a:ext uri="{FF2B5EF4-FFF2-40B4-BE49-F238E27FC236}">
                  <a16:creationId xmlns:a16="http://schemas.microsoft.com/office/drawing/2014/main" id="{BE80028A-0246-4C5C-85FC-67F6510D5A6F}"/>
                </a:ext>
              </a:extLst>
            </p:cNvPr>
            <p:cNvSpPr/>
            <p:nvPr/>
          </p:nvSpPr>
          <p:spPr>
            <a:xfrm>
              <a:off x="7292340" y="1207770"/>
              <a:ext cx="1668780" cy="3166109"/>
            </a:xfrm>
            <a:prstGeom prst="roundRect">
              <a:avLst>
                <a:gd name="adj" fmla="val 5765"/>
              </a:avLst>
            </a:prstGeom>
            <a:solidFill>
              <a:srgbClr val="7B4789"/>
            </a:solidFill>
            <a:ln w="571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Прочее</a:t>
              </a:r>
            </a:p>
          </p:txBody>
        </p:sp>
        <p:sp>
          <p:nvSpPr>
            <p:cNvPr id="52" name="Стрелка вправо 49">
              <a:extLst>
                <a:ext uri="{FF2B5EF4-FFF2-40B4-BE49-F238E27FC236}">
                  <a16:creationId xmlns:a16="http://schemas.microsoft.com/office/drawing/2014/main" id="{1CD6D4F6-C470-4F52-A4AA-21F8E566E812}"/>
                </a:ext>
              </a:extLst>
            </p:cNvPr>
            <p:cNvSpPr/>
            <p:nvPr/>
          </p:nvSpPr>
          <p:spPr>
            <a:xfrm rot="5400000">
              <a:off x="5300468" y="2628763"/>
              <a:ext cx="344358" cy="340888"/>
            </a:xfrm>
            <a:prstGeom prst="right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53" name="Стрелка вправо 49">
              <a:extLst>
                <a:ext uri="{FF2B5EF4-FFF2-40B4-BE49-F238E27FC236}">
                  <a16:creationId xmlns:a16="http://schemas.microsoft.com/office/drawing/2014/main" id="{F400C186-8218-401D-A53A-7FB5DBFEF6A1}"/>
                </a:ext>
              </a:extLst>
            </p:cNvPr>
            <p:cNvSpPr/>
            <p:nvPr/>
          </p:nvSpPr>
          <p:spPr>
            <a:xfrm rot="5400000">
              <a:off x="1825748" y="2628763"/>
              <a:ext cx="344358" cy="340888"/>
            </a:xfrm>
            <a:prstGeom prst="rightArrow">
              <a:avLst/>
            </a:prstGeom>
            <a:solidFill>
              <a:srgbClr val="3D3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9565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"/>
          <p:cNvSpPr txBox="1">
            <a:spLocks noGrp="1"/>
          </p:cNvSpPr>
          <p:nvPr>
            <p:ph type="title" idx="4294967295"/>
          </p:nvPr>
        </p:nvSpPr>
        <p:spPr>
          <a:xfrm>
            <a:off x="633062" y="3113060"/>
            <a:ext cx="10660063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4100"/>
            </a:pPr>
            <a:r>
              <a:rPr lang="ru-RU" sz="5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Введение в ускорение и оптимизацию нейросетей</a:t>
            </a:r>
            <a:endParaRPr sz="5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"/>
          <p:cNvSpPr txBox="1">
            <a:spLocks noGrp="1"/>
          </p:cNvSpPr>
          <p:nvPr>
            <p:ph type="body" idx="4294967295"/>
          </p:nvPr>
        </p:nvSpPr>
        <p:spPr>
          <a:xfrm>
            <a:off x="633062" y="2325688"/>
            <a:ext cx="10515600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</a:pPr>
            <a:r>
              <a:rPr lang="ru-RU" sz="1900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rPr>
              <a:t>Ускорение и оптимизация нейронных сетей</a:t>
            </a:r>
            <a:endParaRPr sz="1900" dirty="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Helvetica Neue"/>
            </a:endParaRPr>
          </a:p>
        </p:txBody>
      </p:sp>
      <p:pic>
        <p:nvPicPr>
          <p:cNvPr id="174" name="Google Shape;17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062" y="523841"/>
            <a:ext cx="1114425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b="1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Построение модели: трюки</a:t>
            </a:r>
            <a:endParaRPr lang="ru-RU" sz="36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4BED632-42CB-46FB-9301-BBDE00C449B6}"/>
              </a:ext>
            </a:extLst>
          </p:cNvPr>
          <p:cNvSpPr/>
          <p:nvPr/>
        </p:nvSpPr>
        <p:spPr>
          <a:xfrm>
            <a:off x="474979" y="1522434"/>
            <a:ext cx="1142884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Понижать ширину сети с помощью </a:t>
            </a:r>
            <a:r>
              <a:rPr lang="ru-RU" sz="30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свёрток </a:t>
            </a:r>
            <a:r>
              <a:rPr lang="en-US" sz="30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1x1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30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7E17B2-FA05-4427-B6BF-56889C301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025" y="2439913"/>
            <a:ext cx="3190755" cy="351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75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b="1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Построение модели: трюки</a:t>
            </a:r>
            <a:endParaRPr lang="ru-RU" sz="36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4BED632-42CB-46FB-9301-BBDE00C449B6}"/>
              </a:ext>
            </a:extLst>
          </p:cNvPr>
          <p:cNvSpPr/>
          <p:nvPr/>
        </p:nvSpPr>
        <p:spPr>
          <a:xfrm>
            <a:off x="474979" y="1522434"/>
            <a:ext cx="1142884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Понижать ширину сети с помощью </a:t>
            </a:r>
            <a:r>
              <a:rPr lang="ru-RU" sz="30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свёрток </a:t>
            </a:r>
            <a:r>
              <a:rPr lang="en-US" sz="30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1x1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30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Заменять </a:t>
            </a:r>
            <a:r>
              <a:rPr lang="en-US" sz="30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Conv</a:t>
            </a:r>
            <a:r>
              <a:rPr lang="ru-RU" sz="30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30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+</a:t>
            </a:r>
            <a:r>
              <a:rPr lang="ru-RU" sz="30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30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Pool</a:t>
            </a:r>
            <a:r>
              <a:rPr lang="en-US" sz="3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sz="3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на </a:t>
            </a:r>
            <a:r>
              <a:rPr lang="en-US" sz="30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Strided Conv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30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885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b="1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Построение модели: трюки</a:t>
            </a:r>
            <a:endParaRPr lang="ru-RU" sz="36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4BED632-42CB-46FB-9301-BBDE00C449B6}"/>
              </a:ext>
            </a:extLst>
          </p:cNvPr>
          <p:cNvSpPr/>
          <p:nvPr/>
        </p:nvSpPr>
        <p:spPr>
          <a:xfrm>
            <a:off x="474979" y="1522434"/>
            <a:ext cx="1142884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Понижать ширину сети с помощью </a:t>
            </a:r>
            <a:r>
              <a:rPr lang="ru-RU" sz="30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свёрток </a:t>
            </a:r>
            <a:r>
              <a:rPr lang="en-US" sz="30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1x1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30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Заменять </a:t>
            </a:r>
            <a:r>
              <a:rPr lang="en-US" sz="30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Conv</a:t>
            </a:r>
            <a:r>
              <a:rPr lang="ru-RU" sz="30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30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+</a:t>
            </a:r>
            <a:r>
              <a:rPr lang="ru-RU" sz="30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30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Pool</a:t>
            </a:r>
            <a:r>
              <a:rPr lang="en-US" sz="3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sz="3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на </a:t>
            </a:r>
            <a:r>
              <a:rPr lang="en-US" sz="30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Strided Conv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30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Использовать </a:t>
            </a:r>
            <a:r>
              <a:rPr lang="en-US" sz="30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ReLU</a:t>
            </a:r>
            <a:r>
              <a:rPr lang="en-US" sz="3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(</a:t>
            </a:r>
            <a:r>
              <a:rPr lang="ru-RU" sz="3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а не </a:t>
            </a:r>
            <a:r>
              <a:rPr lang="en-US" sz="3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LReLU, ELU, etc</a:t>
            </a:r>
            <a:r>
              <a:rPr lang="ru-RU" sz="3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  <a:r>
              <a:rPr lang="en-US" sz="3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789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b="1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Построение модели: трюки</a:t>
            </a:r>
            <a:endParaRPr lang="ru-RU" sz="36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4BED632-42CB-46FB-9301-BBDE00C449B6}"/>
              </a:ext>
            </a:extLst>
          </p:cNvPr>
          <p:cNvSpPr/>
          <p:nvPr/>
        </p:nvSpPr>
        <p:spPr>
          <a:xfrm>
            <a:off x="474979" y="1522434"/>
            <a:ext cx="114288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Понижать ширину сети с помощью </a:t>
            </a:r>
            <a:r>
              <a:rPr lang="ru-RU" sz="30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свёрток </a:t>
            </a:r>
            <a:r>
              <a:rPr lang="en-US" sz="30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1x1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30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Заменять </a:t>
            </a:r>
            <a:r>
              <a:rPr lang="en-US" sz="30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Conv</a:t>
            </a:r>
            <a:r>
              <a:rPr lang="ru-RU" sz="30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30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+</a:t>
            </a:r>
            <a:r>
              <a:rPr lang="ru-RU" sz="30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30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Pool</a:t>
            </a:r>
            <a:r>
              <a:rPr lang="en-US" sz="3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sz="3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на </a:t>
            </a:r>
            <a:r>
              <a:rPr lang="en-US" sz="30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Strided Conv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30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Использовать </a:t>
            </a:r>
            <a:r>
              <a:rPr lang="en-US" sz="30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ReLU</a:t>
            </a:r>
            <a:r>
              <a:rPr lang="en-US" sz="3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(</a:t>
            </a:r>
            <a:r>
              <a:rPr lang="ru-RU" sz="3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а не </a:t>
            </a:r>
            <a:r>
              <a:rPr lang="en-US" sz="3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LReLU, ELU, etc</a:t>
            </a:r>
            <a:r>
              <a:rPr lang="ru-RU" sz="3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  <a:r>
              <a:rPr lang="en-US" sz="3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Использовать количество карт признаков, которое дружит с железом: например, </a:t>
            </a:r>
            <a:r>
              <a:rPr lang="ru-RU" sz="30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кратное 8</a:t>
            </a:r>
            <a:endParaRPr lang="en-US" sz="30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3D3B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 будет работать быстрее чем 7</a:t>
            </a:r>
          </a:p>
        </p:txBody>
      </p:sp>
    </p:spTree>
    <p:extLst>
      <p:ext uri="{BB962C8B-B14F-4D97-AF65-F5344CB8AC3E}">
        <p14:creationId xmlns:p14="http://schemas.microsoft.com/office/powerpoint/2010/main" val="969149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b="1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Поканальная свёртка</a:t>
            </a:r>
            <a:endParaRPr lang="ru-RU" sz="36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F8D82F-BC6B-44EA-9764-0348B10CD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859" y="2090910"/>
            <a:ext cx="5572985" cy="4426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62C7F4-352F-415A-B8B3-380E9B6555F0}"/>
              </a:ext>
            </a:extLst>
          </p:cNvPr>
          <p:cNvSpPr txBox="1"/>
          <p:nvPr/>
        </p:nvSpPr>
        <p:spPr>
          <a:xfrm>
            <a:off x="844911" y="1245810"/>
            <a:ext cx="5173503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Depth</a:t>
            </a:r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</a:t>
            </a:r>
            <a:r>
              <a:rPr lang="en-US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wise conv</a:t>
            </a:r>
            <a:endParaRPr lang="en-US" sz="2800" dirty="0">
              <a:solidFill>
                <a:srgbClr val="3D3BFF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1613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b="1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Поканальная сепарабельная свёртка</a:t>
            </a:r>
            <a:endParaRPr lang="ru-RU" sz="36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F8D82F-BC6B-44EA-9764-0348B10CD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859" y="2090910"/>
            <a:ext cx="5572985" cy="442626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3E9EAAA-44D7-473B-9005-0A68E6823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1928" y="2587958"/>
            <a:ext cx="3190755" cy="3513915"/>
          </a:xfrm>
          <a:prstGeom prst="rect">
            <a:avLst/>
          </a:prstGeom>
        </p:spPr>
      </p:pic>
      <p:cxnSp>
        <p:nvCxnSpPr>
          <p:cNvPr id="7" name="Соединитель: уступ 6">
            <a:extLst>
              <a:ext uri="{FF2B5EF4-FFF2-40B4-BE49-F238E27FC236}">
                <a16:creationId xmlns:a16="http://schemas.microsoft.com/office/drawing/2014/main" id="{C41A028F-5D4D-4184-B407-47AE7DD3CC88}"/>
              </a:ext>
            </a:extLst>
          </p:cNvPr>
          <p:cNvCxnSpPr>
            <a:cxnSpLocks/>
          </p:cNvCxnSpPr>
          <p:nvPr/>
        </p:nvCxnSpPr>
        <p:spPr>
          <a:xfrm flipV="1">
            <a:off x="4304783" y="3459348"/>
            <a:ext cx="4098392" cy="2467661"/>
          </a:xfrm>
          <a:prstGeom prst="bentConnector3">
            <a:avLst>
              <a:gd name="adj1" fmla="val 62000"/>
            </a:avLst>
          </a:prstGeom>
          <a:ln w="28575">
            <a:solidFill>
              <a:srgbClr val="3D3BFF"/>
            </a:solidFill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62C7F4-352F-415A-B8B3-380E9B6555F0}"/>
              </a:ext>
            </a:extLst>
          </p:cNvPr>
          <p:cNvSpPr txBox="1"/>
          <p:nvPr/>
        </p:nvSpPr>
        <p:spPr>
          <a:xfrm>
            <a:off x="3222351" y="1245810"/>
            <a:ext cx="6794857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Depth</a:t>
            </a:r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</a:t>
            </a:r>
            <a:r>
              <a:rPr lang="en-US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wise separable conv </a:t>
            </a:r>
            <a:r>
              <a:rPr lang="en-US" sz="2800" dirty="0">
                <a:solidFill>
                  <a:srgbClr val="3D3B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(MobileNet)</a:t>
            </a:r>
          </a:p>
        </p:txBody>
      </p:sp>
    </p:spTree>
    <p:extLst>
      <p:ext uri="{BB962C8B-B14F-4D97-AF65-F5344CB8AC3E}">
        <p14:creationId xmlns:p14="http://schemas.microsoft.com/office/powerpoint/2010/main" val="37540772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"/>
          <p:cNvSpPr txBox="1">
            <a:spLocks noGrp="1"/>
          </p:cNvSpPr>
          <p:nvPr>
            <p:ph type="title" idx="4294967295"/>
          </p:nvPr>
        </p:nvSpPr>
        <p:spPr>
          <a:xfrm>
            <a:off x="633062" y="3179561"/>
            <a:ext cx="10660063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4100"/>
            </a:pPr>
            <a:r>
              <a:rPr lang="ru-RU" sz="5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Реализация поканальной сепарабельной свёртки</a:t>
            </a:r>
            <a:endParaRPr sz="5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"/>
          <p:cNvSpPr txBox="1">
            <a:spLocks noGrp="1"/>
          </p:cNvSpPr>
          <p:nvPr>
            <p:ph type="body" idx="4294967295"/>
          </p:nvPr>
        </p:nvSpPr>
        <p:spPr>
          <a:xfrm>
            <a:off x="633062" y="2325688"/>
            <a:ext cx="10515600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</a:pPr>
            <a:r>
              <a:rPr lang="ru-RU" sz="1900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rPr>
              <a:t>Ускорение и оптимизация нейронных сетей</a:t>
            </a:r>
            <a:endParaRPr sz="1900" dirty="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Helvetica Neue"/>
            </a:endParaRPr>
          </a:p>
        </p:txBody>
      </p:sp>
      <p:pic>
        <p:nvPicPr>
          <p:cNvPr id="174" name="Google Shape;17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062" y="523841"/>
            <a:ext cx="1114425" cy="257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1034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"/>
          <p:cNvSpPr txBox="1">
            <a:spLocks noGrp="1"/>
          </p:cNvSpPr>
          <p:nvPr>
            <p:ph type="title" idx="4294967295"/>
          </p:nvPr>
        </p:nvSpPr>
        <p:spPr>
          <a:xfrm>
            <a:off x="633062" y="2780550"/>
            <a:ext cx="10660063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4100"/>
            </a:pPr>
            <a:r>
              <a:rPr lang="ru-RU" sz="5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Прореживание (</a:t>
            </a:r>
            <a:r>
              <a:rPr lang="en-US" sz="5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Pruning)</a:t>
            </a:r>
            <a:endParaRPr sz="5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"/>
          <p:cNvSpPr txBox="1">
            <a:spLocks noGrp="1"/>
          </p:cNvSpPr>
          <p:nvPr>
            <p:ph type="body" idx="4294967295"/>
          </p:nvPr>
        </p:nvSpPr>
        <p:spPr>
          <a:xfrm>
            <a:off x="633062" y="2325688"/>
            <a:ext cx="10515600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</a:pPr>
            <a:r>
              <a:rPr lang="ru-RU" sz="1900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rPr>
              <a:t>Ускорение и оптимизация нейронных сетей</a:t>
            </a:r>
            <a:endParaRPr sz="1900" dirty="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Helvetica Neue"/>
            </a:endParaRPr>
          </a:p>
        </p:txBody>
      </p:sp>
      <p:pic>
        <p:nvPicPr>
          <p:cNvPr id="174" name="Google Shape;17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062" y="523841"/>
            <a:ext cx="1114425" cy="257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5852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b="1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Прореживание (</a:t>
            </a:r>
            <a:r>
              <a:rPr lang="en-US" sz="3600" b="1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Pruning)</a:t>
            </a:r>
            <a:endParaRPr lang="ru-RU" sz="3600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BC410C5-46BF-421F-A124-5A3C941A60F2}"/>
              </a:ext>
            </a:extLst>
          </p:cNvPr>
          <p:cNvGrpSpPr/>
          <p:nvPr/>
        </p:nvGrpSpPr>
        <p:grpSpPr>
          <a:xfrm>
            <a:off x="1189504" y="1860383"/>
            <a:ext cx="9663703" cy="4091530"/>
            <a:chOff x="1172879" y="1211990"/>
            <a:chExt cx="6885053" cy="2915073"/>
          </a:xfrm>
        </p:grpSpPr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5FCFBF96-37A3-40E7-B6F3-5B633D95D9B8}"/>
                </a:ext>
              </a:extLst>
            </p:cNvPr>
            <p:cNvGrpSpPr/>
            <p:nvPr/>
          </p:nvGrpSpPr>
          <p:grpSpPr>
            <a:xfrm>
              <a:off x="1172879" y="1909237"/>
              <a:ext cx="2712445" cy="2217826"/>
              <a:chOff x="927638" y="1285622"/>
              <a:chExt cx="2299037" cy="1902283"/>
            </a:xfrm>
          </p:grpSpPr>
          <p:cxnSp>
            <p:nvCxnSpPr>
              <p:cNvPr id="10" name="Прямая соединительная линия 9">
                <a:extLst>
                  <a:ext uri="{FF2B5EF4-FFF2-40B4-BE49-F238E27FC236}">
                    <a16:creationId xmlns:a16="http://schemas.microsoft.com/office/drawing/2014/main" id="{1325E9EB-D9D3-4D31-A1DD-B5B6CA4B800C}"/>
                  </a:ext>
                </a:extLst>
              </p:cNvPr>
              <p:cNvCxnSpPr/>
              <p:nvPr/>
            </p:nvCxnSpPr>
            <p:spPr>
              <a:xfrm flipV="1">
                <a:off x="1187280" y="1546584"/>
                <a:ext cx="882869" cy="37486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1" name="Прямая соединительная линия 10">
                <a:extLst>
                  <a:ext uri="{FF2B5EF4-FFF2-40B4-BE49-F238E27FC236}">
                    <a16:creationId xmlns:a16="http://schemas.microsoft.com/office/drawing/2014/main" id="{C0AA551D-4335-4048-B625-CBB8CA9D17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6911" y="1921453"/>
                <a:ext cx="935668" cy="3102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2" name="Прямая соединительная линия 11">
                <a:extLst>
                  <a:ext uri="{FF2B5EF4-FFF2-40B4-BE49-F238E27FC236}">
                    <a16:creationId xmlns:a16="http://schemas.microsoft.com/office/drawing/2014/main" id="{F5E58D3B-5F46-495E-9E46-D2B36082D6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4166" y="1951421"/>
                <a:ext cx="917903" cy="98096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" name="Прямая соединительная линия 12">
                <a:extLst>
                  <a:ext uri="{FF2B5EF4-FFF2-40B4-BE49-F238E27FC236}">
                    <a16:creationId xmlns:a16="http://schemas.microsoft.com/office/drawing/2014/main" id="{75F455CB-CBD7-464A-B438-BE3B46DFF2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8621" y="1538014"/>
                <a:ext cx="938924" cy="1114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4" name="Прямая соединительная линия 13">
                <a:extLst>
                  <a:ext uri="{FF2B5EF4-FFF2-40B4-BE49-F238E27FC236}">
                    <a16:creationId xmlns:a16="http://schemas.microsoft.com/office/drawing/2014/main" id="{08DEB15B-C766-4152-A3F9-AD8ACCB386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42124" y="2224690"/>
                <a:ext cx="987973" cy="3923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5" name="Прямая соединительная линия 14">
                <a:extLst>
                  <a:ext uri="{FF2B5EF4-FFF2-40B4-BE49-F238E27FC236}">
                    <a16:creationId xmlns:a16="http://schemas.microsoft.com/office/drawing/2014/main" id="{6EFB4830-CB73-4C0F-80EC-95F806A0ED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4166" y="2634594"/>
                <a:ext cx="928413" cy="30830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2D2FDBC5-CA8E-4E19-8BA5-BD565B8EA4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552" y="1916386"/>
                <a:ext cx="938924" cy="96344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2838CB7D-67CA-46E1-876C-F891DE7238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552" y="2582041"/>
                <a:ext cx="921407" cy="3328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8" name="Прямая соединительная линия 17">
                <a:extLst>
                  <a:ext uri="{FF2B5EF4-FFF2-40B4-BE49-F238E27FC236}">
                    <a16:creationId xmlns:a16="http://schemas.microsoft.com/office/drawing/2014/main" id="{F531A7B4-342C-4D9D-A3DB-06C9057B1C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0097" y="2203669"/>
                <a:ext cx="840827" cy="3958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A8AC85D5-BF4B-4AD3-A835-E2B737B512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7545" y="1566042"/>
                <a:ext cx="900386" cy="104402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0" name="Прямая соединительная линия 19">
                <a:extLst>
                  <a:ext uri="{FF2B5EF4-FFF2-40B4-BE49-F238E27FC236}">
                    <a16:creationId xmlns:a16="http://schemas.microsoft.com/office/drawing/2014/main" id="{330FDE96-8A08-494E-AAA9-4567CA30F2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7545" y="1538014"/>
                <a:ext cx="945931" cy="38888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97E0B5CB-3A71-4235-B83F-0E528C8E60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069" y="1926897"/>
                <a:ext cx="921407" cy="3223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22" name="Овал 21">
                <a:extLst>
                  <a:ext uri="{FF2B5EF4-FFF2-40B4-BE49-F238E27FC236}">
                    <a16:creationId xmlns:a16="http://schemas.microsoft.com/office/drawing/2014/main" id="{2F68E18A-45E4-474A-BFAD-2454C09579AB}"/>
                  </a:ext>
                </a:extLst>
              </p:cNvPr>
              <p:cNvSpPr/>
              <p:nvPr/>
            </p:nvSpPr>
            <p:spPr>
              <a:xfrm>
                <a:off x="927638" y="1660490"/>
                <a:ext cx="519285" cy="52192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76B9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3" name="Овал 22">
                <a:extLst>
                  <a:ext uri="{FF2B5EF4-FFF2-40B4-BE49-F238E27FC236}">
                    <a16:creationId xmlns:a16="http://schemas.microsoft.com/office/drawing/2014/main" id="{DACC2E98-5129-42CB-B231-F613B7BD2426}"/>
                  </a:ext>
                </a:extLst>
              </p:cNvPr>
              <p:cNvSpPr/>
              <p:nvPr/>
            </p:nvSpPr>
            <p:spPr>
              <a:xfrm>
                <a:off x="927638" y="2361180"/>
                <a:ext cx="519285" cy="52192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76B9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12808A36-A954-4478-886B-A50FD3016561}"/>
                  </a:ext>
                </a:extLst>
              </p:cNvPr>
              <p:cNvSpPr/>
              <p:nvPr/>
            </p:nvSpPr>
            <p:spPr>
              <a:xfrm>
                <a:off x="1810507" y="1285622"/>
                <a:ext cx="519285" cy="52192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76B9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5" name="Овал 24">
                <a:extLst>
                  <a:ext uri="{FF2B5EF4-FFF2-40B4-BE49-F238E27FC236}">
                    <a16:creationId xmlns:a16="http://schemas.microsoft.com/office/drawing/2014/main" id="{B7D5F64A-64EE-460E-9B1C-DE30CFF7BE4C}"/>
                  </a:ext>
                </a:extLst>
              </p:cNvPr>
              <p:cNvSpPr/>
              <p:nvPr/>
            </p:nvSpPr>
            <p:spPr>
              <a:xfrm>
                <a:off x="1810507" y="2665980"/>
                <a:ext cx="519285" cy="52192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76B9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6" name="Овал 25">
                <a:extLst>
                  <a:ext uri="{FF2B5EF4-FFF2-40B4-BE49-F238E27FC236}">
                    <a16:creationId xmlns:a16="http://schemas.microsoft.com/office/drawing/2014/main" id="{BD50A44D-A5DF-4A2B-A9C1-B1F7A3F4A8DB}"/>
                  </a:ext>
                </a:extLst>
              </p:cNvPr>
              <p:cNvSpPr/>
              <p:nvPr/>
            </p:nvSpPr>
            <p:spPr>
              <a:xfrm>
                <a:off x="2707390" y="1660490"/>
                <a:ext cx="519285" cy="52192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76B9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7" name="Овал 26">
                <a:extLst>
                  <a:ext uri="{FF2B5EF4-FFF2-40B4-BE49-F238E27FC236}">
                    <a16:creationId xmlns:a16="http://schemas.microsoft.com/office/drawing/2014/main" id="{9C9162FD-BDB7-445D-ACD9-B13DFC03122B}"/>
                  </a:ext>
                </a:extLst>
              </p:cNvPr>
              <p:cNvSpPr/>
              <p:nvPr/>
            </p:nvSpPr>
            <p:spPr>
              <a:xfrm>
                <a:off x="2707390" y="2361180"/>
                <a:ext cx="519285" cy="52192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76B9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8" name="Овал 27">
                <a:extLst>
                  <a:ext uri="{FF2B5EF4-FFF2-40B4-BE49-F238E27FC236}">
                    <a16:creationId xmlns:a16="http://schemas.microsoft.com/office/drawing/2014/main" id="{14465645-677B-4EE0-A3D5-935373DE762B}"/>
                  </a:ext>
                </a:extLst>
              </p:cNvPr>
              <p:cNvSpPr/>
              <p:nvPr/>
            </p:nvSpPr>
            <p:spPr>
              <a:xfrm>
                <a:off x="1810507" y="1975801"/>
                <a:ext cx="519285" cy="52192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76B9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4A0AFA53-6B81-4A91-98A6-7A4C24C62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838756">
              <a:off x="2876295" y="1211990"/>
              <a:ext cx="1042896" cy="855222"/>
            </a:xfrm>
            <a:prstGeom prst="rect">
              <a:avLst/>
            </a:prstGeom>
          </p:spPr>
        </p:pic>
        <p:sp>
          <p:nvSpPr>
            <p:cNvPr id="30" name="Стрелка вправо 49">
              <a:extLst>
                <a:ext uri="{FF2B5EF4-FFF2-40B4-BE49-F238E27FC236}">
                  <a16:creationId xmlns:a16="http://schemas.microsoft.com/office/drawing/2014/main" id="{8D6E1CD3-70AE-4BE5-BBE3-7A8C8A38688B}"/>
                </a:ext>
              </a:extLst>
            </p:cNvPr>
            <p:cNvSpPr/>
            <p:nvPr/>
          </p:nvSpPr>
          <p:spPr>
            <a:xfrm>
              <a:off x="4275975" y="2705193"/>
              <a:ext cx="632356" cy="625984"/>
            </a:xfrm>
            <a:prstGeom prst="rightArrow">
              <a:avLst/>
            </a:prstGeom>
            <a:solidFill>
              <a:srgbClr val="3D3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 dirty="0">
                <a:latin typeface="+mj-lt"/>
              </a:endParaRPr>
            </a:p>
          </p:txBody>
        </p:sp>
        <p:grpSp>
          <p:nvGrpSpPr>
            <p:cNvPr id="31" name="Группа 30">
              <a:extLst>
                <a:ext uri="{FF2B5EF4-FFF2-40B4-BE49-F238E27FC236}">
                  <a16:creationId xmlns:a16="http://schemas.microsoft.com/office/drawing/2014/main" id="{DDEA969E-A32D-411B-AB34-70A5786A7836}"/>
                </a:ext>
              </a:extLst>
            </p:cNvPr>
            <p:cNvGrpSpPr/>
            <p:nvPr/>
          </p:nvGrpSpPr>
          <p:grpSpPr>
            <a:xfrm>
              <a:off x="5345487" y="1909237"/>
              <a:ext cx="2712445" cy="2217826"/>
              <a:chOff x="5194838" y="1909237"/>
              <a:chExt cx="2712445" cy="2217826"/>
            </a:xfrm>
          </p:grpSpPr>
          <p:cxnSp>
            <p:nvCxnSpPr>
              <p:cNvPr id="32" name="Прямая соединительная линия 31">
                <a:extLst>
                  <a:ext uri="{FF2B5EF4-FFF2-40B4-BE49-F238E27FC236}">
                    <a16:creationId xmlns:a16="http://schemas.microsoft.com/office/drawing/2014/main" id="{DE9D0432-60A9-480B-A87F-B14764738B23}"/>
                  </a:ext>
                </a:extLst>
              </p:cNvPr>
              <p:cNvCxnSpPr/>
              <p:nvPr/>
            </p:nvCxnSpPr>
            <p:spPr>
              <a:xfrm flipV="1">
                <a:off x="5501168" y="2213486"/>
                <a:ext cx="1041625" cy="43705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C8FC7077-7849-49AA-968A-B9E727131E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7892" y="3004074"/>
                <a:ext cx="1165628" cy="4574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8FC41EF0-B468-4EB6-89E0-4747D2E1B4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97494" y="3481971"/>
                <a:ext cx="1095358" cy="35944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246C5EC7-A8EC-4AE5-A2B7-9EBD64C906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59786" y="2644630"/>
                <a:ext cx="1107759" cy="112326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9E3EA6D6-3FDB-4B04-B29A-97CE49A866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59786" y="3420701"/>
                <a:ext cx="1087092" cy="38803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57A78DE4-5A19-4953-BB69-98F9765E6B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1519" y="2203495"/>
                <a:ext cx="1116026" cy="4533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D6CF0EC5-5272-42C0-BE93-7D99A8DF5D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80453" y="2656884"/>
                <a:ext cx="1087092" cy="37578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39" name="Овал 38">
                <a:extLst>
                  <a:ext uri="{FF2B5EF4-FFF2-40B4-BE49-F238E27FC236}">
                    <a16:creationId xmlns:a16="http://schemas.microsoft.com/office/drawing/2014/main" id="{30D382BB-FD83-43FC-8ECE-C1C8255AFD0B}"/>
                  </a:ext>
                </a:extLst>
              </p:cNvPr>
              <p:cNvSpPr/>
              <p:nvPr/>
            </p:nvSpPr>
            <p:spPr>
              <a:xfrm>
                <a:off x="5194838" y="2346287"/>
                <a:ext cx="612662" cy="6085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76B9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40" name="Овал 39">
                <a:extLst>
                  <a:ext uri="{FF2B5EF4-FFF2-40B4-BE49-F238E27FC236}">
                    <a16:creationId xmlns:a16="http://schemas.microsoft.com/office/drawing/2014/main" id="{DB257EA9-6F89-449C-8061-E667358126AF}"/>
                  </a:ext>
                </a:extLst>
              </p:cNvPr>
              <p:cNvSpPr/>
              <p:nvPr/>
            </p:nvSpPr>
            <p:spPr>
              <a:xfrm>
                <a:off x="5194838" y="3163204"/>
                <a:ext cx="612662" cy="6085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76B9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41" name="Овал 40">
                <a:extLst>
                  <a:ext uri="{FF2B5EF4-FFF2-40B4-BE49-F238E27FC236}">
                    <a16:creationId xmlns:a16="http://schemas.microsoft.com/office/drawing/2014/main" id="{0B383D3B-AFDF-4AA0-80D6-E2178A843E40}"/>
                  </a:ext>
                </a:extLst>
              </p:cNvPr>
              <p:cNvSpPr/>
              <p:nvPr/>
            </p:nvSpPr>
            <p:spPr>
              <a:xfrm>
                <a:off x="6236463" y="1909237"/>
                <a:ext cx="612662" cy="6085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76B9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42" name="Овал 41">
                <a:extLst>
                  <a:ext uri="{FF2B5EF4-FFF2-40B4-BE49-F238E27FC236}">
                    <a16:creationId xmlns:a16="http://schemas.microsoft.com/office/drawing/2014/main" id="{7B6E2CBB-A27A-491B-9B85-834D1CCCEDD0}"/>
                  </a:ext>
                </a:extLst>
              </p:cNvPr>
              <p:cNvSpPr/>
              <p:nvPr/>
            </p:nvSpPr>
            <p:spPr>
              <a:xfrm>
                <a:off x="6236463" y="3518563"/>
                <a:ext cx="612662" cy="6085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76B9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43" name="Овал 42">
                <a:extLst>
                  <a:ext uri="{FF2B5EF4-FFF2-40B4-BE49-F238E27FC236}">
                    <a16:creationId xmlns:a16="http://schemas.microsoft.com/office/drawing/2014/main" id="{ED2650B5-942A-4BF7-809D-15A60DCDF5FA}"/>
                  </a:ext>
                </a:extLst>
              </p:cNvPr>
              <p:cNvSpPr/>
              <p:nvPr/>
            </p:nvSpPr>
            <p:spPr>
              <a:xfrm>
                <a:off x="7294621" y="2346287"/>
                <a:ext cx="612662" cy="6085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76B9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44" name="Овал 43">
                <a:extLst>
                  <a:ext uri="{FF2B5EF4-FFF2-40B4-BE49-F238E27FC236}">
                    <a16:creationId xmlns:a16="http://schemas.microsoft.com/office/drawing/2014/main" id="{E19A03FD-75A5-4514-A954-FCA312A9F65C}"/>
                  </a:ext>
                </a:extLst>
              </p:cNvPr>
              <p:cNvSpPr/>
              <p:nvPr/>
            </p:nvSpPr>
            <p:spPr>
              <a:xfrm>
                <a:off x="7294621" y="3163204"/>
                <a:ext cx="612662" cy="6085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76B9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45" name="Овал 44">
                <a:extLst>
                  <a:ext uri="{FF2B5EF4-FFF2-40B4-BE49-F238E27FC236}">
                    <a16:creationId xmlns:a16="http://schemas.microsoft.com/office/drawing/2014/main" id="{FBF2CE2F-B1D9-418B-9C83-FFE25C9C73A0}"/>
                  </a:ext>
                </a:extLst>
              </p:cNvPr>
              <p:cNvSpPr/>
              <p:nvPr/>
            </p:nvSpPr>
            <p:spPr>
              <a:xfrm>
                <a:off x="6236463" y="2713900"/>
                <a:ext cx="612662" cy="6085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76B9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44352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b="1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Структура прунинга</a:t>
            </a:r>
            <a:endParaRPr lang="ru-RU" sz="36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4BED632-42CB-46FB-9301-BBDE00C449B6}"/>
              </a:ext>
            </a:extLst>
          </p:cNvPr>
          <p:cNvSpPr/>
          <p:nvPr/>
        </p:nvSpPr>
        <p:spPr>
          <a:xfrm>
            <a:off x="474979" y="1522434"/>
            <a:ext cx="11428846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Разреженный неструктурированный </a:t>
            </a:r>
            <a:r>
              <a:rPr lang="en-US" sz="3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(sparse)</a:t>
            </a:r>
            <a:endParaRPr lang="ru-RU" sz="3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3D3B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Любая связь между нейронами может быть удалена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3D3B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Хорошо будет работать только на </a:t>
            </a:r>
            <a:r>
              <a:rPr lang="en-US" sz="2800" b="1" dirty="0">
                <a:solidFill>
                  <a:srgbClr val="3D3B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ASIC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000" b="1" dirty="0">
              <a:solidFill>
                <a:srgbClr val="0070C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618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Жизненный цикл </a:t>
            </a:r>
            <a:r>
              <a:rPr lang="en-US" sz="3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ML </a:t>
            </a:r>
            <a:r>
              <a:rPr lang="ru-RU" sz="3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lang="ru-RU" sz="3600" dirty="0"/>
          </a:p>
        </p:txBody>
      </p:sp>
      <p:grpSp>
        <p:nvGrpSpPr>
          <p:cNvPr id="229" name="Группа 228">
            <a:extLst>
              <a:ext uri="{FF2B5EF4-FFF2-40B4-BE49-F238E27FC236}">
                <a16:creationId xmlns:a16="http://schemas.microsoft.com/office/drawing/2014/main" id="{F5184353-A009-416D-8562-910586BECAA9}"/>
              </a:ext>
            </a:extLst>
          </p:cNvPr>
          <p:cNvGrpSpPr/>
          <p:nvPr/>
        </p:nvGrpSpPr>
        <p:grpSpPr>
          <a:xfrm>
            <a:off x="7961739" y="2157047"/>
            <a:ext cx="3054603" cy="2948894"/>
            <a:chOff x="7482768" y="1773869"/>
            <a:chExt cx="4212235" cy="4066465"/>
          </a:xfrm>
        </p:grpSpPr>
        <p:pic>
          <p:nvPicPr>
            <p:cNvPr id="52" name="Рисунок 51">
              <a:extLst>
                <a:ext uri="{FF2B5EF4-FFF2-40B4-BE49-F238E27FC236}">
                  <a16:creationId xmlns:a16="http://schemas.microsoft.com/office/drawing/2014/main" id="{59328E4A-5E45-43C8-8935-7DE8562C9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82768" y="1773869"/>
              <a:ext cx="2512064" cy="2167845"/>
            </a:xfrm>
            <a:prstGeom prst="rect">
              <a:avLst/>
            </a:prstGeom>
          </p:spPr>
        </p:pic>
        <p:pic>
          <p:nvPicPr>
            <p:cNvPr id="53" name="Рисунок 52">
              <a:extLst>
                <a:ext uri="{FF2B5EF4-FFF2-40B4-BE49-F238E27FC236}">
                  <a16:creationId xmlns:a16="http://schemas.microsoft.com/office/drawing/2014/main" id="{E0AA0043-AEC5-4041-A9A6-9D24DE4400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576"/>
            <a:stretch/>
          </p:blipFill>
          <p:spPr>
            <a:xfrm>
              <a:off x="8796025" y="4155860"/>
              <a:ext cx="2048892" cy="1684474"/>
            </a:xfrm>
            <a:prstGeom prst="rect">
              <a:avLst/>
            </a:prstGeom>
          </p:spPr>
        </p:pic>
        <p:pic>
          <p:nvPicPr>
            <p:cNvPr id="54" name="Рисунок 53">
              <a:extLst>
                <a:ext uri="{FF2B5EF4-FFF2-40B4-BE49-F238E27FC236}">
                  <a16:creationId xmlns:a16="http://schemas.microsoft.com/office/drawing/2014/main" id="{843C920B-F7B4-4348-94A6-6C00ACEA7F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067"/>
            <a:stretch/>
          </p:blipFill>
          <p:spPr>
            <a:xfrm>
              <a:off x="9994832" y="1938522"/>
              <a:ext cx="1700171" cy="1948132"/>
            </a:xfrm>
            <a:prstGeom prst="rect">
              <a:avLst/>
            </a:prstGeom>
          </p:spPr>
        </p:pic>
      </p:grpSp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39198093-9DA7-46E6-8597-1CF7A6400D5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12" t="14538" r="6432" b="23267"/>
          <a:stretch/>
        </p:blipFill>
        <p:spPr>
          <a:xfrm>
            <a:off x="875698" y="2157046"/>
            <a:ext cx="5760204" cy="2944720"/>
          </a:xfrm>
          <a:prstGeom prst="rect">
            <a:avLst/>
          </a:prstGeom>
        </p:spPr>
      </p:pic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EBB7F6EC-8945-4416-9B12-C177D329B1CA}"/>
              </a:ext>
            </a:extLst>
          </p:cNvPr>
          <p:cNvSpPr/>
          <p:nvPr/>
        </p:nvSpPr>
        <p:spPr>
          <a:xfrm>
            <a:off x="2772999" y="1448446"/>
            <a:ext cx="19367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Обучение</a:t>
            </a:r>
            <a:endParaRPr lang="ru-RU" sz="2800" i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6EAE8E23-78C8-4006-9F16-C2689D77EBFC}"/>
              </a:ext>
            </a:extLst>
          </p:cNvPr>
          <p:cNvSpPr/>
          <p:nvPr/>
        </p:nvSpPr>
        <p:spPr>
          <a:xfrm>
            <a:off x="8541662" y="1448446"/>
            <a:ext cx="21307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Внедрение</a:t>
            </a:r>
            <a:endParaRPr lang="ru-RU" sz="2800" i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8" name="Прямоугольник: скругленные углы 57">
            <a:extLst>
              <a:ext uri="{FF2B5EF4-FFF2-40B4-BE49-F238E27FC236}">
                <a16:creationId xmlns:a16="http://schemas.microsoft.com/office/drawing/2014/main" id="{3B17066F-DAA4-4FE7-AEC0-B997566E0757}"/>
              </a:ext>
            </a:extLst>
          </p:cNvPr>
          <p:cNvSpPr/>
          <p:nvPr/>
        </p:nvSpPr>
        <p:spPr>
          <a:xfrm>
            <a:off x="831690" y="2006605"/>
            <a:ext cx="5811862" cy="3375292"/>
          </a:xfrm>
          <a:prstGeom prst="roundRect">
            <a:avLst>
              <a:gd name="adj" fmla="val 8226"/>
            </a:avLst>
          </a:prstGeom>
          <a:noFill/>
          <a:ln w="57150">
            <a:solidFill>
              <a:srgbClr val="3D3B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9" name="Прямоугольник: скругленные углы 58">
            <a:extLst>
              <a:ext uri="{FF2B5EF4-FFF2-40B4-BE49-F238E27FC236}">
                <a16:creationId xmlns:a16="http://schemas.microsoft.com/office/drawing/2014/main" id="{B91AAE94-9E13-4A5F-B5A1-8DE410142115}"/>
              </a:ext>
            </a:extLst>
          </p:cNvPr>
          <p:cNvSpPr/>
          <p:nvPr/>
        </p:nvSpPr>
        <p:spPr>
          <a:xfrm>
            <a:off x="7691483" y="2006605"/>
            <a:ext cx="3742871" cy="3375292"/>
          </a:xfrm>
          <a:prstGeom prst="roundRect">
            <a:avLst>
              <a:gd name="adj" fmla="val 8226"/>
            </a:avLst>
          </a:prstGeom>
          <a:noFill/>
          <a:ln w="57150">
            <a:solidFill>
              <a:srgbClr val="3D3B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3" name="Стрелка вправо 49">
            <a:extLst>
              <a:ext uri="{FF2B5EF4-FFF2-40B4-BE49-F238E27FC236}">
                <a16:creationId xmlns:a16="http://schemas.microsoft.com/office/drawing/2014/main" id="{353DF35D-A72D-4DB5-9A09-73805929260D}"/>
              </a:ext>
            </a:extLst>
          </p:cNvPr>
          <p:cNvSpPr/>
          <p:nvPr/>
        </p:nvSpPr>
        <p:spPr>
          <a:xfrm>
            <a:off x="6932318" y="3522880"/>
            <a:ext cx="504056" cy="498976"/>
          </a:xfrm>
          <a:prstGeom prst="rightArrow">
            <a:avLst/>
          </a:prstGeom>
          <a:solidFill>
            <a:srgbClr val="3D3BFF"/>
          </a:solidFill>
          <a:ln>
            <a:solidFill>
              <a:srgbClr val="3D3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9164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b="1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Структура прунинга</a:t>
            </a:r>
            <a:endParaRPr lang="ru-RU" sz="36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4BED632-42CB-46FB-9301-BBDE00C449B6}"/>
              </a:ext>
            </a:extLst>
          </p:cNvPr>
          <p:cNvSpPr/>
          <p:nvPr/>
        </p:nvSpPr>
        <p:spPr>
          <a:xfrm>
            <a:off x="474979" y="1522434"/>
            <a:ext cx="1142884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Разреженный неструктурированный </a:t>
            </a:r>
            <a:r>
              <a:rPr lang="en-US" sz="3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(sparse)</a:t>
            </a:r>
            <a:endParaRPr lang="ru-RU" sz="3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3D3B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Любая связь между нейронами может быть удалена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3D3B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Хорошо будет работать только на </a:t>
            </a:r>
            <a:r>
              <a:rPr lang="en-US" sz="2800" b="1" dirty="0">
                <a:solidFill>
                  <a:srgbClr val="3D3B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ASIC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000" b="1" dirty="0">
              <a:solidFill>
                <a:srgbClr val="0070C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Структурированный </a:t>
            </a:r>
            <a:r>
              <a:rPr lang="en-US" sz="3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(structured)</a:t>
            </a:r>
            <a:endParaRPr lang="ru-RU" sz="3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3D3B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Удаляются целые строчки и столбцы в </a:t>
            </a:r>
            <a:r>
              <a:rPr lang="en-US" sz="2800" b="1" dirty="0">
                <a:solidFill>
                  <a:srgbClr val="3D3B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FC</a:t>
            </a:r>
            <a:r>
              <a:rPr lang="en-US" sz="2800" dirty="0">
                <a:solidFill>
                  <a:srgbClr val="3D3B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sz="2800" dirty="0">
                <a:solidFill>
                  <a:srgbClr val="3D3B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слоях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3D3B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Удаляются целые карты признаков в </a:t>
            </a:r>
            <a:r>
              <a:rPr lang="en-US" sz="2800" b="1" dirty="0">
                <a:solidFill>
                  <a:srgbClr val="3D3B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Conv</a:t>
            </a:r>
            <a:r>
              <a:rPr lang="en-US" sz="2800" dirty="0">
                <a:solidFill>
                  <a:srgbClr val="3D3B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sz="2800" dirty="0">
                <a:solidFill>
                  <a:srgbClr val="3D3B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слоях</a:t>
            </a:r>
          </a:p>
        </p:txBody>
      </p:sp>
    </p:spTree>
    <p:extLst>
      <p:ext uri="{BB962C8B-B14F-4D97-AF65-F5344CB8AC3E}">
        <p14:creationId xmlns:p14="http://schemas.microsoft.com/office/powerpoint/2010/main" val="500562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b="1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Прунинг: ранжирование нейронов</a:t>
            </a:r>
            <a:endParaRPr lang="ru-RU" sz="36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4BED632-42CB-46FB-9301-BBDE00C449B6}"/>
              </a:ext>
            </a:extLst>
          </p:cNvPr>
          <p:cNvSpPr/>
          <p:nvPr/>
        </p:nvSpPr>
        <p:spPr>
          <a:xfrm>
            <a:off x="474979" y="1522434"/>
            <a:ext cx="11428846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Удаляем </a:t>
            </a:r>
            <a:r>
              <a:rPr lang="en-US" sz="30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</a:t>
            </a:r>
            <a:r>
              <a:rPr lang="en-US" sz="3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sz="3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нейронов (или фильтров) с наименьшим рангом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3D3B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Ранг характеризует вклад нейронов в качество модели</a:t>
            </a:r>
            <a:endParaRPr lang="en-US" sz="2800" dirty="0">
              <a:solidFill>
                <a:srgbClr val="3D3BFF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sz="2800" dirty="0">
              <a:solidFill>
                <a:srgbClr val="3D3BFF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2976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b="1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Прунинг: ранжирование нейронов</a:t>
            </a:r>
            <a:endParaRPr lang="ru-RU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34BED632-42CB-46FB-9301-BBDE00C449B6}"/>
                  </a:ext>
                </a:extLst>
              </p:cNvPr>
              <p:cNvSpPr/>
              <p:nvPr/>
            </p:nvSpPr>
            <p:spPr>
              <a:xfrm>
                <a:off x="474979" y="1522434"/>
                <a:ext cx="11428846" cy="40626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30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Удаляем </a:t>
                </a:r>
                <a:r>
                  <a:rPr lang="en-US" sz="3000" b="1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M</a:t>
                </a:r>
                <a:r>
                  <a:rPr lang="en-US" sz="30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:r>
                  <a:rPr lang="ru-RU" sz="30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нейронов (или фильтров) с наименьшим рангом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ru-RU" sz="2800" dirty="0">
                    <a:solidFill>
                      <a:srgbClr val="3D3BFF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Ранг характеризует вклад нейронов в качество модели</a:t>
                </a:r>
                <a:endParaRPr lang="en-US" sz="2800" dirty="0">
                  <a:solidFill>
                    <a:srgbClr val="3D3BFF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ru-RU" sz="2800" dirty="0">
                  <a:solidFill>
                    <a:srgbClr val="3D3BFF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30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Критерии ранжирования: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rgbClr val="3D3BFF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L1/L2 </a:t>
                </a:r>
                <a:r>
                  <a:rPr lang="ru-RU" sz="2800" dirty="0">
                    <a:solidFill>
                      <a:srgbClr val="3D3BFF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норма фильтров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ru-RU" sz="2800" dirty="0">
                    <a:solidFill>
                      <a:srgbClr val="3D3BFF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Норма активаций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ru-RU" sz="2800" dirty="0">
                    <a:solidFill>
                      <a:srgbClr val="3D3BFF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Норма градиентов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ru-RU" sz="2800" dirty="0">
                    <a:solidFill>
                      <a:srgbClr val="3D3BFF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Комбинация (пример: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ru-RU" sz="2800" i="1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</a:rPr>
                          <m:t>𝐴𝑐𝑡𝑖𝑣𝑎𝑡𝑖𝑜𝑛</m:t>
                        </m:r>
                      </m:e>
                    </m:d>
                    <m:r>
                      <a:rPr lang="en-US" sz="2800" i="1">
                        <a:solidFill>
                          <a:srgbClr val="3D3BFF"/>
                        </a:solidFill>
                        <a:latin typeface="Cambria Math" panose="02040503050406030204" pitchFamily="18" charset="0"/>
                      </a:rPr>
                      <m:t> ∗ </m:t>
                    </m:r>
                    <m:d>
                      <m:dPr>
                        <m:begChr m:val="‖"/>
                        <m:endChr m:val="‖"/>
                        <m:ctrlPr>
                          <a:rPr lang="en-US" sz="2800" i="1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</a:rPr>
                          <m:t>𝐺𝑟𝑎𝑑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3D3BFF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)</a:t>
                </a:r>
                <a:endParaRPr lang="ru-RU" sz="2800" dirty="0">
                  <a:solidFill>
                    <a:srgbClr val="3D3BFF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34BED632-42CB-46FB-9301-BBDE00C449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79" y="1522434"/>
                <a:ext cx="11428846" cy="4062651"/>
              </a:xfrm>
              <a:prstGeom prst="rect">
                <a:avLst/>
              </a:prstGeom>
              <a:blipFill>
                <a:blip r:embed="rId3"/>
                <a:stretch>
                  <a:fillRect l="-1120" t="-1952" b="-33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30311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b="1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Прунинг</a:t>
            </a:r>
            <a:endParaRPr lang="ru-RU" sz="3600" dirty="0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CB49E959-78F6-4CDB-ABA9-FC54BB338F0C}"/>
              </a:ext>
            </a:extLst>
          </p:cNvPr>
          <p:cNvSpPr/>
          <p:nvPr/>
        </p:nvSpPr>
        <p:spPr>
          <a:xfrm>
            <a:off x="474979" y="2357680"/>
            <a:ext cx="2101086" cy="1622022"/>
          </a:xfrm>
          <a:prstGeom prst="roundRect">
            <a:avLst>
              <a:gd name="adj" fmla="val 8226"/>
            </a:avLst>
          </a:prstGeom>
          <a:solidFill>
            <a:srgbClr val="3D3BFF"/>
          </a:solidFill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Исходная обученная модель</a:t>
            </a:r>
          </a:p>
        </p:txBody>
      </p:sp>
    </p:spTree>
    <p:extLst>
      <p:ext uri="{BB962C8B-B14F-4D97-AF65-F5344CB8AC3E}">
        <p14:creationId xmlns:p14="http://schemas.microsoft.com/office/powerpoint/2010/main" val="38234990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b="1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Прунинг</a:t>
            </a:r>
            <a:endParaRPr lang="ru-RU" sz="3600" dirty="0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CB49E959-78F6-4CDB-ABA9-FC54BB338F0C}"/>
              </a:ext>
            </a:extLst>
          </p:cNvPr>
          <p:cNvSpPr/>
          <p:nvPr/>
        </p:nvSpPr>
        <p:spPr>
          <a:xfrm>
            <a:off x="474979" y="2357680"/>
            <a:ext cx="2101086" cy="1622022"/>
          </a:xfrm>
          <a:prstGeom prst="roundRect">
            <a:avLst>
              <a:gd name="adj" fmla="val 8226"/>
            </a:avLst>
          </a:prstGeom>
          <a:solidFill>
            <a:srgbClr val="3D3BFF"/>
          </a:solidFill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Исходная обученная модель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C9BEE881-E965-492F-A37C-7EE0B93B061C}"/>
              </a:ext>
            </a:extLst>
          </p:cNvPr>
          <p:cNvSpPr/>
          <p:nvPr/>
        </p:nvSpPr>
        <p:spPr>
          <a:xfrm>
            <a:off x="3211403" y="2357680"/>
            <a:ext cx="2750095" cy="1622022"/>
          </a:xfrm>
          <a:prstGeom prst="roundRect">
            <a:avLst>
              <a:gd name="adj" fmla="val 8226"/>
            </a:avLst>
          </a:prstGeom>
          <a:noFill/>
          <a:ln w="57150">
            <a:solidFill>
              <a:srgbClr val="EC4AA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rgbClr val="9C1067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Ранжирование нейронов</a:t>
            </a:r>
          </a:p>
        </p:txBody>
      </p:sp>
      <p:sp>
        <p:nvSpPr>
          <p:cNvPr id="9" name="Стрелка вправо 49">
            <a:extLst>
              <a:ext uri="{FF2B5EF4-FFF2-40B4-BE49-F238E27FC236}">
                <a16:creationId xmlns:a16="http://schemas.microsoft.com/office/drawing/2014/main" id="{89FF33DB-6049-46F9-B31B-904ED5F6DADC}"/>
              </a:ext>
            </a:extLst>
          </p:cNvPr>
          <p:cNvSpPr/>
          <p:nvPr/>
        </p:nvSpPr>
        <p:spPr>
          <a:xfrm>
            <a:off x="2681266" y="2970285"/>
            <a:ext cx="424935" cy="411114"/>
          </a:xfrm>
          <a:prstGeom prst="rightArrow">
            <a:avLst/>
          </a:prstGeom>
          <a:solidFill>
            <a:srgbClr val="3D3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6141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b="1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Прунинг</a:t>
            </a:r>
            <a:endParaRPr lang="ru-RU" sz="3600" dirty="0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CB49E959-78F6-4CDB-ABA9-FC54BB338F0C}"/>
              </a:ext>
            </a:extLst>
          </p:cNvPr>
          <p:cNvSpPr/>
          <p:nvPr/>
        </p:nvSpPr>
        <p:spPr>
          <a:xfrm>
            <a:off x="474979" y="2357680"/>
            <a:ext cx="2101086" cy="1622022"/>
          </a:xfrm>
          <a:prstGeom prst="roundRect">
            <a:avLst>
              <a:gd name="adj" fmla="val 8226"/>
            </a:avLst>
          </a:prstGeom>
          <a:solidFill>
            <a:srgbClr val="3D3BFF"/>
          </a:solidFill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Исходная обученная модель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C9BEE881-E965-492F-A37C-7EE0B93B061C}"/>
              </a:ext>
            </a:extLst>
          </p:cNvPr>
          <p:cNvSpPr/>
          <p:nvPr/>
        </p:nvSpPr>
        <p:spPr>
          <a:xfrm>
            <a:off x="3211403" y="2357680"/>
            <a:ext cx="2750095" cy="1622022"/>
          </a:xfrm>
          <a:prstGeom prst="roundRect">
            <a:avLst>
              <a:gd name="adj" fmla="val 8226"/>
            </a:avLst>
          </a:prstGeom>
          <a:noFill/>
          <a:ln w="57150">
            <a:solidFill>
              <a:srgbClr val="EC4AA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rgbClr val="9C1067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Ранжирование нейронов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EC0D631F-DB88-4213-B5FA-868548A3DA44}"/>
              </a:ext>
            </a:extLst>
          </p:cNvPr>
          <p:cNvSpPr/>
          <p:nvPr/>
        </p:nvSpPr>
        <p:spPr>
          <a:xfrm>
            <a:off x="6596836" y="2357680"/>
            <a:ext cx="2031917" cy="1622022"/>
          </a:xfrm>
          <a:prstGeom prst="roundRect">
            <a:avLst>
              <a:gd name="adj" fmla="val 8226"/>
            </a:avLst>
          </a:prstGeom>
          <a:noFill/>
          <a:ln w="57150">
            <a:solidFill>
              <a:srgbClr val="EC4AA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rgbClr val="9C1067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Удаление нейронов</a:t>
            </a:r>
          </a:p>
        </p:txBody>
      </p:sp>
      <p:sp>
        <p:nvSpPr>
          <p:cNvPr id="9" name="Стрелка вправо 49">
            <a:extLst>
              <a:ext uri="{FF2B5EF4-FFF2-40B4-BE49-F238E27FC236}">
                <a16:creationId xmlns:a16="http://schemas.microsoft.com/office/drawing/2014/main" id="{89FF33DB-6049-46F9-B31B-904ED5F6DADC}"/>
              </a:ext>
            </a:extLst>
          </p:cNvPr>
          <p:cNvSpPr/>
          <p:nvPr/>
        </p:nvSpPr>
        <p:spPr>
          <a:xfrm>
            <a:off x="2681266" y="2970285"/>
            <a:ext cx="424935" cy="411114"/>
          </a:xfrm>
          <a:prstGeom prst="rightArrow">
            <a:avLst/>
          </a:prstGeom>
          <a:solidFill>
            <a:srgbClr val="3D3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0" name="Стрелка вправо 49">
            <a:extLst>
              <a:ext uri="{FF2B5EF4-FFF2-40B4-BE49-F238E27FC236}">
                <a16:creationId xmlns:a16="http://schemas.microsoft.com/office/drawing/2014/main" id="{CAB6435D-D813-45F3-B820-30A13A39DE25}"/>
              </a:ext>
            </a:extLst>
          </p:cNvPr>
          <p:cNvSpPr/>
          <p:nvPr/>
        </p:nvSpPr>
        <p:spPr>
          <a:xfrm>
            <a:off x="6066699" y="2970285"/>
            <a:ext cx="424935" cy="411114"/>
          </a:xfrm>
          <a:prstGeom prst="rightArrow">
            <a:avLst/>
          </a:prstGeom>
          <a:solidFill>
            <a:srgbClr val="EC4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7254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b="1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Прунинг + </a:t>
            </a:r>
            <a:r>
              <a:rPr lang="ru-RU" sz="3600" b="1" dirty="0" err="1">
                <a:solidFill>
                  <a:schemeClr val="dk1"/>
                </a:solidFill>
                <a:latin typeface="Roboto"/>
                <a:ea typeface="Roboto"/>
                <a:sym typeface="Roboto"/>
              </a:rPr>
              <a:t>Дообучение</a:t>
            </a:r>
            <a:endParaRPr lang="ru-RU" sz="3600" dirty="0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CB49E959-78F6-4CDB-ABA9-FC54BB338F0C}"/>
              </a:ext>
            </a:extLst>
          </p:cNvPr>
          <p:cNvSpPr/>
          <p:nvPr/>
        </p:nvSpPr>
        <p:spPr>
          <a:xfrm>
            <a:off x="474979" y="2357680"/>
            <a:ext cx="2101086" cy="1622022"/>
          </a:xfrm>
          <a:prstGeom prst="roundRect">
            <a:avLst>
              <a:gd name="adj" fmla="val 8226"/>
            </a:avLst>
          </a:prstGeom>
          <a:solidFill>
            <a:srgbClr val="3D3BFF"/>
          </a:solidFill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Исходная обученная модель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C9BEE881-E965-492F-A37C-7EE0B93B061C}"/>
              </a:ext>
            </a:extLst>
          </p:cNvPr>
          <p:cNvSpPr/>
          <p:nvPr/>
        </p:nvSpPr>
        <p:spPr>
          <a:xfrm>
            <a:off x="3211403" y="2357680"/>
            <a:ext cx="2750095" cy="1622022"/>
          </a:xfrm>
          <a:prstGeom prst="roundRect">
            <a:avLst>
              <a:gd name="adj" fmla="val 8226"/>
            </a:avLst>
          </a:prstGeom>
          <a:noFill/>
          <a:ln w="57150">
            <a:solidFill>
              <a:srgbClr val="EC4AA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rgbClr val="9C1067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Ранжирование нейронов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EC0D631F-DB88-4213-B5FA-868548A3DA44}"/>
              </a:ext>
            </a:extLst>
          </p:cNvPr>
          <p:cNvSpPr/>
          <p:nvPr/>
        </p:nvSpPr>
        <p:spPr>
          <a:xfrm>
            <a:off x="6596836" y="2357680"/>
            <a:ext cx="2031917" cy="1622022"/>
          </a:xfrm>
          <a:prstGeom prst="roundRect">
            <a:avLst>
              <a:gd name="adj" fmla="val 8226"/>
            </a:avLst>
          </a:prstGeom>
          <a:noFill/>
          <a:ln w="57150">
            <a:solidFill>
              <a:srgbClr val="EC4AA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rgbClr val="9C1067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Удаление нейронов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39B37BFB-262F-46F2-9A2C-79A2FFC5CE79}"/>
              </a:ext>
            </a:extLst>
          </p:cNvPr>
          <p:cNvSpPr/>
          <p:nvPr/>
        </p:nvSpPr>
        <p:spPr>
          <a:xfrm>
            <a:off x="9264094" y="2357678"/>
            <a:ext cx="1694704" cy="1622022"/>
          </a:xfrm>
          <a:prstGeom prst="roundRect">
            <a:avLst>
              <a:gd name="adj" fmla="val 8226"/>
            </a:avLst>
          </a:prstGeom>
          <a:noFill/>
          <a:ln w="57150">
            <a:solidFill>
              <a:srgbClr val="EC4AA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9C1067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Fine-tuning</a:t>
            </a:r>
            <a:endParaRPr lang="ru-RU" sz="2000" dirty="0">
              <a:solidFill>
                <a:srgbClr val="9C1067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9" name="Стрелка вправо 49">
            <a:extLst>
              <a:ext uri="{FF2B5EF4-FFF2-40B4-BE49-F238E27FC236}">
                <a16:creationId xmlns:a16="http://schemas.microsoft.com/office/drawing/2014/main" id="{89FF33DB-6049-46F9-B31B-904ED5F6DADC}"/>
              </a:ext>
            </a:extLst>
          </p:cNvPr>
          <p:cNvSpPr/>
          <p:nvPr/>
        </p:nvSpPr>
        <p:spPr>
          <a:xfrm>
            <a:off x="2681266" y="2970285"/>
            <a:ext cx="424935" cy="411114"/>
          </a:xfrm>
          <a:prstGeom prst="rightArrow">
            <a:avLst/>
          </a:prstGeom>
          <a:solidFill>
            <a:srgbClr val="3D3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0" name="Стрелка вправо 49">
            <a:extLst>
              <a:ext uri="{FF2B5EF4-FFF2-40B4-BE49-F238E27FC236}">
                <a16:creationId xmlns:a16="http://schemas.microsoft.com/office/drawing/2014/main" id="{CAB6435D-D813-45F3-B820-30A13A39DE25}"/>
              </a:ext>
            </a:extLst>
          </p:cNvPr>
          <p:cNvSpPr/>
          <p:nvPr/>
        </p:nvSpPr>
        <p:spPr>
          <a:xfrm>
            <a:off x="6066699" y="2970285"/>
            <a:ext cx="424935" cy="411114"/>
          </a:xfrm>
          <a:prstGeom prst="rightArrow">
            <a:avLst/>
          </a:prstGeom>
          <a:solidFill>
            <a:srgbClr val="EC4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Стрелка вправо 49">
            <a:extLst>
              <a:ext uri="{FF2B5EF4-FFF2-40B4-BE49-F238E27FC236}">
                <a16:creationId xmlns:a16="http://schemas.microsoft.com/office/drawing/2014/main" id="{39579BB2-1804-47F7-B16F-6BC6E0E7CC6B}"/>
              </a:ext>
            </a:extLst>
          </p:cNvPr>
          <p:cNvSpPr/>
          <p:nvPr/>
        </p:nvSpPr>
        <p:spPr>
          <a:xfrm>
            <a:off x="8733954" y="2970285"/>
            <a:ext cx="424935" cy="411114"/>
          </a:xfrm>
          <a:prstGeom prst="rightArrow">
            <a:avLst/>
          </a:prstGeom>
          <a:solidFill>
            <a:srgbClr val="EC4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3186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b="1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Итерационный прунинг</a:t>
            </a:r>
            <a:endParaRPr lang="ru-RU" sz="3600" dirty="0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CB49E959-78F6-4CDB-ABA9-FC54BB338F0C}"/>
              </a:ext>
            </a:extLst>
          </p:cNvPr>
          <p:cNvSpPr/>
          <p:nvPr/>
        </p:nvSpPr>
        <p:spPr>
          <a:xfrm>
            <a:off x="474979" y="2357680"/>
            <a:ext cx="2101086" cy="1622022"/>
          </a:xfrm>
          <a:prstGeom prst="roundRect">
            <a:avLst>
              <a:gd name="adj" fmla="val 8226"/>
            </a:avLst>
          </a:prstGeom>
          <a:solidFill>
            <a:srgbClr val="3D3BFF"/>
          </a:solidFill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Исходная обученная модель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C9BEE881-E965-492F-A37C-7EE0B93B061C}"/>
              </a:ext>
            </a:extLst>
          </p:cNvPr>
          <p:cNvSpPr/>
          <p:nvPr/>
        </p:nvSpPr>
        <p:spPr>
          <a:xfrm>
            <a:off x="3211403" y="2357680"/>
            <a:ext cx="2750095" cy="1622022"/>
          </a:xfrm>
          <a:prstGeom prst="roundRect">
            <a:avLst>
              <a:gd name="adj" fmla="val 8226"/>
            </a:avLst>
          </a:prstGeom>
          <a:noFill/>
          <a:ln w="57150">
            <a:solidFill>
              <a:srgbClr val="EC4AA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rgbClr val="9C1067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Ранжирование нейронов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EC0D631F-DB88-4213-B5FA-868548A3DA44}"/>
              </a:ext>
            </a:extLst>
          </p:cNvPr>
          <p:cNvSpPr/>
          <p:nvPr/>
        </p:nvSpPr>
        <p:spPr>
          <a:xfrm>
            <a:off x="6596836" y="2357680"/>
            <a:ext cx="2031917" cy="1622022"/>
          </a:xfrm>
          <a:prstGeom prst="roundRect">
            <a:avLst>
              <a:gd name="adj" fmla="val 8226"/>
            </a:avLst>
          </a:prstGeom>
          <a:noFill/>
          <a:ln w="57150">
            <a:solidFill>
              <a:srgbClr val="EC4AA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rgbClr val="9C1067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Удаление нейронов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39B37BFB-262F-46F2-9A2C-79A2FFC5CE79}"/>
              </a:ext>
            </a:extLst>
          </p:cNvPr>
          <p:cNvSpPr/>
          <p:nvPr/>
        </p:nvSpPr>
        <p:spPr>
          <a:xfrm>
            <a:off x="9264094" y="2357678"/>
            <a:ext cx="1694704" cy="1622022"/>
          </a:xfrm>
          <a:prstGeom prst="roundRect">
            <a:avLst>
              <a:gd name="adj" fmla="val 8226"/>
            </a:avLst>
          </a:prstGeom>
          <a:noFill/>
          <a:ln w="57150">
            <a:solidFill>
              <a:srgbClr val="EC4AA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9C1067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Fine-tuning</a:t>
            </a:r>
            <a:endParaRPr lang="ru-RU" sz="2000" dirty="0">
              <a:solidFill>
                <a:srgbClr val="9C1067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9" name="Стрелка вправо 49">
            <a:extLst>
              <a:ext uri="{FF2B5EF4-FFF2-40B4-BE49-F238E27FC236}">
                <a16:creationId xmlns:a16="http://schemas.microsoft.com/office/drawing/2014/main" id="{89FF33DB-6049-46F9-B31B-904ED5F6DADC}"/>
              </a:ext>
            </a:extLst>
          </p:cNvPr>
          <p:cNvSpPr/>
          <p:nvPr/>
        </p:nvSpPr>
        <p:spPr>
          <a:xfrm>
            <a:off x="2681266" y="2970285"/>
            <a:ext cx="424935" cy="411114"/>
          </a:xfrm>
          <a:prstGeom prst="rightArrow">
            <a:avLst/>
          </a:prstGeom>
          <a:solidFill>
            <a:srgbClr val="3D3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0" name="Стрелка вправо 49">
            <a:extLst>
              <a:ext uri="{FF2B5EF4-FFF2-40B4-BE49-F238E27FC236}">
                <a16:creationId xmlns:a16="http://schemas.microsoft.com/office/drawing/2014/main" id="{CAB6435D-D813-45F3-B820-30A13A39DE25}"/>
              </a:ext>
            </a:extLst>
          </p:cNvPr>
          <p:cNvSpPr/>
          <p:nvPr/>
        </p:nvSpPr>
        <p:spPr>
          <a:xfrm>
            <a:off x="6066699" y="2970285"/>
            <a:ext cx="424935" cy="411114"/>
          </a:xfrm>
          <a:prstGeom prst="rightArrow">
            <a:avLst/>
          </a:prstGeom>
          <a:solidFill>
            <a:srgbClr val="EC4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Стрелка вправо 49">
            <a:extLst>
              <a:ext uri="{FF2B5EF4-FFF2-40B4-BE49-F238E27FC236}">
                <a16:creationId xmlns:a16="http://schemas.microsoft.com/office/drawing/2014/main" id="{39579BB2-1804-47F7-B16F-6BC6E0E7CC6B}"/>
              </a:ext>
            </a:extLst>
          </p:cNvPr>
          <p:cNvSpPr/>
          <p:nvPr/>
        </p:nvSpPr>
        <p:spPr>
          <a:xfrm>
            <a:off x="8733954" y="2970285"/>
            <a:ext cx="424935" cy="411114"/>
          </a:xfrm>
          <a:prstGeom prst="rightArrow">
            <a:avLst/>
          </a:prstGeom>
          <a:solidFill>
            <a:srgbClr val="EC4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2" name="Стрелка: развернутая 11">
            <a:extLst>
              <a:ext uri="{FF2B5EF4-FFF2-40B4-BE49-F238E27FC236}">
                <a16:creationId xmlns:a16="http://schemas.microsoft.com/office/drawing/2014/main" id="{184DDFEB-F0A1-471F-B73C-D593020052B2}"/>
              </a:ext>
            </a:extLst>
          </p:cNvPr>
          <p:cNvSpPr/>
          <p:nvPr/>
        </p:nvSpPr>
        <p:spPr>
          <a:xfrm rot="10800000" flipV="1">
            <a:off x="4357502" y="1488710"/>
            <a:ext cx="5883633" cy="726298"/>
          </a:xfrm>
          <a:prstGeom prst="uturnArrow">
            <a:avLst>
              <a:gd name="adj1" fmla="val 21752"/>
              <a:gd name="adj2" fmla="val 25000"/>
              <a:gd name="adj3" fmla="val 33673"/>
              <a:gd name="adj4" fmla="val 69702"/>
              <a:gd name="adj5" fmla="val 100000"/>
            </a:avLst>
          </a:prstGeom>
          <a:solidFill>
            <a:srgbClr val="3D3B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554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b="1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Итерационный прунинг</a:t>
            </a:r>
            <a:endParaRPr lang="ru-RU" sz="3600" dirty="0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CB49E959-78F6-4CDB-ABA9-FC54BB338F0C}"/>
              </a:ext>
            </a:extLst>
          </p:cNvPr>
          <p:cNvSpPr/>
          <p:nvPr/>
        </p:nvSpPr>
        <p:spPr>
          <a:xfrm>
            <a:off x="474979" y="2357680"/>
            <a:ext cx="2101086" cy="1622022"/>
          </a:xfrm>
          <a:prstGeom prst="roundRect">
            <a:avLst>
              <a:gd name="adj" fmla="val 8226"/>
            </a:avLst>
          </a:prstGeom>
          <a:solidFill>
            <a:srgbClr val="3D3BFF"/>
          </a:solidFill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Исходная обученная модель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C9BEE881-E965-492F-A37C-7EE0B93B061C}"/>
              </a:ext>
            </a:extLst>
          </p:cNvPr>
          <p:cNvSpPr/>
          <p:nvPr/>
        </p:nvSpPr>
        <p:spPr>
          <a:xfrm>
            <a:off x="3211403" y="2357680"/>
            <a:ext cx="2750095" cy="1622022"/>
          </a:xfrm>
          <a:prstGeom prst="roundRect">
            <a:avLst>
              <a:gd name="adj" fmla="val 8226"/>
            </a:avLst>
          </a:prstGeom>
          <a:noFill/>
          <a:ln w="57150">
            <a:solidFill>
              <a:srgbClr val="EC4AA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rgbClr val="9C1067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Ранжирование нейронов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EC0D631F-DB88-4213-B5FA-868548A3DA44}"/>
              </a:ext>
            </a:extLst>
          </p:cNvPr>
          <p:cNvSpPr/>
          <p:nvPr/>
        </p:nvSpPr>
        <p:spPr>
          <a:xfrm>
            <a:off x="6596836" y="2357680"/>
            <a:ext cx="2031917" cy="1622022"/>
          </a:xfrm>
          <a:prstGeom prst="roundRect">
            <a:avLst>
              <a:gd name="adj" fmla="val 8226"/>
            </a:avLst>
          </a:prstGeom>
          <a:noFill/>
          <a:ln w="57150">
            <a:solidFill>
              <a:srgbClr val="EC4AA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rgbClr val="9C1067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Удаление нейронов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39B37BFB-262F-46F2-9A2C-79A2FFC5CE79}"/>
              </a:ext>
            </a:extLst>
          </p:cNvPr>
          <p:cNvSpPr/>
          <p:nvPr/>
        </p:nvSpPr>
        <p:spPr>
          <a:xfrm>
            <a:off x="9264094" y="2357678"/>
            <a:ext cx="1694704" cy="1622022"/>
          </a:xfrm>
          <a:prstGeom prst="roundRect">
            <a:avLst>
              <a:gd name="adj" fmla="val 8226"/>
            </a:avLst>
          </a:prstGeom>
          <a:noFill/>
          <a:ln w="57150">
            <a:solidFill>
              <a:srgbClr val="EC4AA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9C1067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Fine-tuning</a:t>
            </a:r>
            <a:endParaRPr lang="ru-RU" sz="2000" dirty="0">
              <a:solidFill>
                <a:srgbClr val="9C1067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9" name="Стрелка вправо 49">
            <a:extLst>
              <a:ext uri="{FF2B5EF4-FFF2-40B4-BE49-F238E27FC236}">
                <a16:creationId xmlns:a16="http://schemas.microsoft.com/office/drawing/2014/main" id="{89FF33DB-6049-46F9-B31B-904ED5F6DADC}"/>
              </a:ext>
            </a:extLst>
          </p:cNvPr>
          <p:cNvSpPr/>
          <p:nvPr/>
        </p:nvSpPr>
        <p:spPr>
          <a:xfrm>
            <a:off x="2681266" y="2970285"/>
            <a:ext cx="424935" cy="411114"/>
          </a:xfrm>
          <a:prstGeom prst="rightArrow">
            <a:avLst/>
          </a:prstGeom>
          <a:solidFill>
            <a:srgbClr val="3D3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0" name="Стрелка вправо 49">
            <a:extLst>
              <a:ext uri="{FF2B5EF4-FFF2-40B4-BE49-F238E27FC236}">
                <a16:creationId xmlns:a16="http://schemas.microsoft.com/office/drawing/2014/main" id="{CAB6435D-D813-45F3-B820-30A13A39DE25}"/>
              </a:ext>
            </a:extLst>
          </p:cNvPr>
          <p:cNvSpPr/>
          <p:nvPr/>
        </p:nvSpPr>
        <p:spPr>
          <a:xfrm>
            <a:off x="6066699" y="2970285"/>
            <a:ext cx="424935" cy="411114"/>
          </a:xfrm>
          <a:prstGeom prst="rightArrow">
            <a:avLst/>
          </a:prstGeom>
          <a:solidFill>
            <a:srgbClr val="EC4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Стрелка вправо 49">
            <a:extLst>
              <a:ext uri="{FF2B5EF4-FFF2-40B4-BE49-F238E27FC236}">
                <a16:creationId xmlns:a16="http://schemas.microsoft.com/office/drawing/2014/main" id="{39579BB2-1804-47F7-B16F-6BC6E0E7CC6B}"/>
              </a:ext>
            </a:extLst>
          </p:cNvPr>
          <p:cNvSpPr/>
          <p:nvPr/>
        </p:nvSpPr>
        <p:spPr>
          <a:xfrm>
            <a:off x="8733954" y="2970285"/>
            <a:ext cx="424935" cy="411114"/>
          </a:xfrm>
          <a:prstGeom prst="rightArrow">
            <a:avLst/>
          </a:prstGeom>
          <a:solidFill>
            <a:srgbClr val="EC4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2" name="Стрелка: развернутая 11">
            <a:extLst>
              <a:ext uri="{FF2B5EF4-FFF2-40B4-BE49-F238E27FC236}">
                <a16:creationId xmlns:a16="http://schemas.microsoft.com/office/drawing/2014/main" id="{184DDFEB-F0A1-471F-B73C-D593020052B2}"/>
              </a:ext>
            </a:extLst>
          </p:cNvPr>
          <p:cNvSpPr/>
          <p:nvPr/>
        </p:nvSpPr>
        <p:spPr>
          <a:xfrm rot="10800000" flipV="1">
            <a:off x="4357502" y="1488710"/>
            <a:ext cx="5883633" cy="726298"/>
          </a:xfrm>
          <a:prstGeom prst="uturnArrow">
            <a:avLst>
              <a:gd name="adj1" fmla="val 21752"/>
              <a:gd name="adj2" fmla="val 25000"/>
              <a:gd name="adj3" fmla="val 33673"/>
              <a:gd name="adj4" fmla="val 69702"/>
              <a:gd name="adj5" fmla="val 100000"/>
            </a:avLst>
          </a:prstGeom>
          <a:solidFill>
            <a:srgbClr val="3D3B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FAA283CD-6EA4-4C31-83C4-187F41B55288}"/>
              </a:ext>
            </a:extLst>
          </p:cNvPr>
          <p:cNvSpPr/>
          <p:nvPr/>
        </p:nvSpPr>
        <p:spPr>
          <a:xfrm>
            <a:off x="8784236" y="4617003"/>
            <a:ext cx="2645812" cy="1118778"/>
          </a:xfrm>
          <a:prstGeom prst="roundRect">
            <a:avLst>
              <a:gd name="adj" fmla="val 8226"/>
            </a:avLst>
          </a:prstGeom>
          <a:solidFill>
            <a:srgbClr val="3D3BFF"/>
          </a:solidFill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Прореженная модель</a:t>
            </a:r>
          </a:p>
        </p:txBody>
      </p:sp>
      <p:sp>
        <p:nvSpPr>
          <p:cNvPr id="14" name="Стрелка вправо 49">
            <a:extLst>
              <a:ext uri="{FF2B5EF4-FFF2-40B4-BE49-F238E27FC236}">
                <a16:creationId xmlns:a16="http://schemas.microsoft.com/office/drawing/2014/main" id="{8C058E26-E7EC-4608-9360-A9F659171EBA}"/>
              </a:ext>
            </a:extLst>
          </p:cNvPr>
          <p:cNvSpPr/>
          <p:nvPr/>
        </p:nvSpPr>
        <p:spPr>
          <a:xfrm rot="5400000">
            <a:off x="9962158" y="4104706"/>
            <a:ext cx="424935" cy="411114"/>
          </a:xfrm>
          <a:prstGeom prst="rightArrow">
            <a:avLst/>
          </a:prstGeom>
          <a:solidFill>
            <a:srgbClr val="3D3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1442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"/>
          <p:cNvSpPr txBox="1">
            <a:spLocks noGrp="1"/>
          </p:cNvSpPr>
          <p:nvPr>
            <p:ph type="title" idx="4294967295"/>
          </p:nvPr>
        </p:nvSpPr>
        <p:spPr>
          <a:xfrm>
            <a:off x="633062" y="2813801"/>
            <a:ext cx="10660063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4100"/>
            </a:pPr>
            <a:r>
              <a:rPr lang="ru-RU" sz="5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Обзор библиотеки </a:t>
            </a:r>
            <a:r>
              <a:rPr lang="en-US" sz="5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TensorRT</a:t>
            </a:r>
            <a:endParaRPr sz="5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"/>
          <p:cNvSpPr txBox="1">
            <a:spLocks noGrp="1"/>
          </p:cNvSpPr>
          <p:nvPr>
            <p:ph type="body" idx="4294967295"/>
          </p:nvPr>
        </p:nvSpPr>
        <p:spPr>
          <a:xfrm>
            <a:off x="633062" y="2325688"/>
            <a:ext cx="10515600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</a:pPr>
            <a:r>
              <a:rPr lang="ru-RU" sz="1900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rPr>
              <a:t>Ускорение и оптимизация нейронных сетей</a:t>
            </a:r>
            <a:endParaRPr sz="1900" dirty="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Helvetica Neue"/>
            </a:endParaRPr>
          </a:p>
        </p:txBody>
      </p:sp>
      <p:pic>
        <p:nvPicPr>
          <p:cNvPr id="174" name="Google Shape;17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062" y="523841"/>
            <a:ext cx="1114425" cy="257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407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Зачем нужен быстрый инференс?</a:t>
            </a:r>
            <a:endParaRPr lang="ru-RU" sz="36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4BED632-42CB-46FB-9301-BBDE00C449B6}"/>
              </a:ext>
            </a:extLst>
          </p:cNvPr>
          <p:cNvSpPr/>
          <p:nvPr/>
        </p:nvSpPr>
        <p:spPr>
          <a:xfrm>
            <a:off x="474979" y="1522434"/>
            <a:ext cx="1142884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В </a:t>
            </a:r>
            <a:r>
              <a:rPr lang="en-US" sz="3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real-time </a:t>
            </a:r>
            <a:r>
              <a:rPr lang="ru-RU" sz="3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приложениях</a:t>
            </a:r>
            <a:endParaRPr lang="en-US" sz="3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3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7490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b="1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Библиотека </a:t>
            </a:r>
            <a:r>
              <a:rPr lang="en-US" sz="3600" b="1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TensorRT</a:t>
            </a:r>
            <a:endParaRPr lang="ru-RU" sz="36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8A98CE1-1EE0-485B-A970-F29B1DE575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77" r="39193" b="42853"/>
          <a:stretch/>
        </p:blipFill>
        <p:spPr>
          <a:xfrm>
            <a:off x="4765449" y="3115370"/>
            <a:ext cx="2616253" cy="239695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C7D93E9-8321-45D0-BC35-7BA224304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514" b="41760"/>
          <a:stretch/>
        </p:blipFill>
        <p:spPr>
          <a:xfrm>
            <a:off x="738749" y="3096715"/>
            <a:ext cx="2290422" cy="238839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20E4239-AC96-482E-BE6B-F44D98DD31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309" b="42853"/>
          <a:stretch/>
        </p:blipFill>
        <p:spPr>
          <a:xfrm>
            <a:off x="8595360" y="3115370"/>
            <a:ext cx="2562525" cy="2396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E75EB2-CB40-406F-8CC5-58BAF1F37146}"/>
              </a:ext>
            </a:extLst>
          </p:cNvPr>
          <p:cNvSpPr txBox="1"/>
          <p:nvPr/>
        </p:nvSpPr>
        <p:spPr>
          <a:xfrm>
            <a:off x="574783" y="1942388"/>
            <a:ext cx="24543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Обученная модель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5248C7-4852-43E8-9B9A-F05CBF53C281}"/>
              </a:ext>
            </a:extLst>
          </p:cNvPr>
          <p:cNvSpPr txBox="1"/>
          <p:nvPr/>
        </p:nvSpPr>
        <p:spPr>
          <a:xfrm>
            <a:off x="4680126" y="2803637"/>
            <a:ext cx="2454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Optimizer</a:t>
            </a:r>
            <a:endParaRPr lang="ru-RU" sz="3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B1E834-B22D-4CA4-A5B2-4D73F18FDB6E}"/>
              </a:ext>
            </a:extLst>
          </p:cNvPr>
          <p:cNvSpPr txBox="1"/>
          <p:nvPr/>
        </p:nvSpPr>
        <p:spPr>
          <a:xfrm>
            <a:off x="7847215" y="2803637"/>
            <a:ext cx="4052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Runtime Engine</a:t>
            </a:r>
            <a:endParaRPr lang="ru-RU" sz="3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6B5D5B-DA02-4A52-AD4E-557BE7F7D8D0}"/>
              </a:ext>
            </a:extLst>
          </p:cNvPr>
          <p:cNvSpPr txBox="1"/>
          <p:nvPr/>
        </p:nvSpPr>
        <p:spPr>
          <a:xfrm>
            <a:off x="6799339" y="1851341"/>
            <a:ext cx="2454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TensorRT</a:t>
            </a:r>
            <a:endParaRPr lang="ru-RU" sz="32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4A8034BB-5F34-4A3E-956B-2CC4329DD87F}"/>
              </a:ext>
            </a:extLst>
          </p:cNvPr>
          <p:cNvSpPr/>
          <p:nvPr/>
        </p:nvSpPr>
        <p:spPr>
          <a:xfrm>
            <a:off x="4239491" y="2571283"/>
            <a:ext cx="7564582" cy="2948368"/>
          </a:xfrm>
          <a:prstGeom prst="roundRect">
            <a:avLst>
              <a:gd name="adj" fmla="val 8226"/>
            </a:avLst>
          </a:prstGeom>
          <a:noFill/>
          <a:ln w="57150">
            <a:solidFill>
              <a:srgbClr val="76B9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Стрелка вправо 49">
            <a:extLst>
              <a:ext uri="{FF2B5EF4-FFF2-40B4-BE49-F238E27FC236}">
                <a16:creationId xmlns:a16="http://schemas.microsoft.com/office/drawing/2014/main" id="{2C6B2E4D-D77D-400A-B4FD-446C30C4716F}"/>
              </a:ext>
            </a:extLst>
          </p:cNvPr>
          <p:cNvSpPr/>
          <p:nvPr/>
        </p:nvSpPr>
        <p:spPr>
          <a:xfrm>
            <a:off x="3075213" y="3905265"/>
            <a:ext cx="682140" cy="675265"/>
          </a:xfrm>
          <a:prstGeom prst="rightArrow">
            <a:avLst/>
          </a:prstGeom>
          <a:solidFill>
            <a:srgbClr val="3D3BFF"/>
          </a:solidFill>
          <a:ln>
            <a:solidFill>
              <a:srgbClr val="3D3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9" name="Стрелка вправо 49">
            <a:extLst>
              <a:ext uri="{FF2B5EF4-FFF2-40B4-BE49-F238E27FC236}">
                <a16:creationId xmlns:a16="http://schemas.microsoft.com/office/drawing/2014/main" id="{206EE867-23D1-4ECA-A31D-50352E17270D}"/>
              </a:ext>
            </a:extLst>
          </p:cNvPr>
          <p:cNvSpPr/>
          <p:nvPr/>
        </p:nvSpPr>
        <p:spPr>
          <a:xfrm>
            <a:off x="7630588" y="3905265"/>
            <a:ext cx="682140" cy="675265"/>
          </a:xfrm>
          <a:prstGeom prst="rightArrow">
            <a:avLst/>
          </a:prstGeom>
          <a:solidFill>
            <a:srgbClr val="3D3BFF"/>
          </a:solidFill>
          <a:ln>
            <a:solidFill>
              <a:srgbClr val="3D3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8292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en-US" sz="3600" b="1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TensorRT</a:t>
            </a:r>
            <a:r>
              <a:rPr lang="ru-RU" sz="3600" b="1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 шаг 1: Оптимизация</a:t>
            </a:r>
            <a:endParaRPr lang="ru-RU" sz="3600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BF73D43-ABAF-4FCC-8D56-4DE1B548C8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72" b="47150"/>
          <a:stretch/>
        </p:blipFill>
        <p:spPr>
          <a:xfrm>
            <a:off x="405940" y="2179251"/>
            <a:ext cx="5499560" cy="197364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832BF63-696E-4FD1-B84A-D994C5370AD9}"/>
              </a:ext>
            </a:extLst>
          </p:cNvPr>
          <p:cNvSpPr txBox="1"/>
          <p:nvPr/>
        </p:nvSpPr>
        <p:spPr>
          <a:xfrm>
            <a:off x="3976639" y="1580242"/>
            <a:ext cx="25375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Обученная модель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DF290F-973C-4438-B938-A1C4236AF4A1}"/>
              </a:ext>
            </a:extLst>
          </p:cNvPr>
          <p:cNvSpPr txBox="1"/>
          <p:nvPr/>
        </p:nvSpPr>
        <p:spPr>
          <a:xfrm>
            <a:off x="848629" y="1783442"/>
            <a:ext cx="2302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Обучение</a:t>
            </a:r>
          </a:p>
        </p:txBody>
      </p:sp>
    </p:spTree>
    <p:extLst>
      <p:ext uri="{BB962C8B-B14F-4D97-AF65-F5344CB8AC3E}">
        <p14:creationId xmlns:p14="http://schemas.microsoft.com/office/powerpoint/2010/main" val="41684773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en-US" sz="3600" b="1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TensorRT</a:t>
            </a:r>
            <a:r>
              <a:rPr lang="ru-RU" sz="3600" b="1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 шаг 1: Оптимизация</a:t>
            </a:r>
            <a:endParaRPr lang="ru-RU" sz="3600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BF73D43-ABAF-4FCC-8D56-4DE1B548C8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94"/>
          <a:stretch/>
        </p:blipFill>
        <p:spPr>
          <a:xfrm>
            <a:off x="405940" y="2179251"/>
            <a:ext cx="8490410" cy="373444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F54A62F-0EC7-4037-B2FF-0A1DC633F5DA}"/>
              </a:ext>
            </a:extLst>
          </p:cNvPr>
          <p:cNvSpPr txBox="1"/>
          <p:nvPr/>
        </p:nvSpPr>
        <p:spPr>
          <a:xfrm>
            <a:off x="6733810" y="1458322"/>
            <a:ext cx="23020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TensorRT</a:t>
            </a:r>
          </a:p>
          <a:p>
            <a:pPr algn="ctr"/>
            <a:r>
              <a:rPr lang="en-US" sz="32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Optimizer</a:t>
            </a:r>
            <a:endParaRPr lang="ru-RU" sz="32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86A069-9887-4003-AC79-F6CF1C9DE7E8}"/>
              </a:ext>
            </a:extLst>
          </p:cNvPr>
          <p:cNvSpPr txBox="1"/>
          <p:nvPr/>
        </p:nvSpPr>
        <p:spPr>
          <a:xfrm>
            <a:off x="4098360" y="4261266"/>
            <a:ext cx="2142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Batch size</a:t>
            </a:r>
            <a:endParaRPr lang="ru-RU" sz="24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C24B77-2F56-49BF-8D9F-539680271C84}"/>
              </a:ext>
            </a:extLst>
          </p:cNvPr>
          <p:cNvSpPr txBox="1"/>
          <p:nvPr/>
        </p:nvSpPr>
        <p:spPr>
          <a:xfrm>
            <a:off x="4123760" y="5135801"/>
            <a:ext cx="2142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Precision</a:t>
            </a:r>
            <a:endParaRPr lang="ru-RU" sz="24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32BF63-696E-4FD1-B84A-D994C5370AD9}"/>
              </a:ext>
            </a:extLst>
          </p:cNvPr>
          <p:cNvSpPr txBox="1"/>
          <p:nvPr/>
        </p:nvSpPr>
        <p:spPr>
          <a:xfrm>
            <a:off x="3976639" y="1580242"/>
            <a:ext cx="25375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Обученная модель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DF290F-973C-4438-B938-A1C4236AF4A1}"/>
              </a:ext>
            </a:extLst>
          </p:cNvPr>
          <p:cNvSpPr txBox="1"/>
          <p:nvPr/>
        </p:nvSpPr>
        <p:spPr>
          <a:xfrm>
            <a:off x="848629" y="1783442"/>
            <a:ext cx="2302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Обучение</a:t>
            </a:r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E2C7A6F3-C5E4-4485-8859-B21BD4D1E1CD}"/>
              </a:ext>
            </a:extLst>
          </p:cNvPr>
          <p:cNvSpPr/>
          <p:nvPr/>
        </p:nvSpPr>
        <p:spPr>
          <a:xfrm>
            <a:off x="3990108" y="1340176"/>
            <a:ext cx="7652599" cy="5004289"/>
          </a:xfrm>
          <a:prstGeom prst="roundRect">
            <a:avLst>
              <a:gd name="adj" fmla="val 8174"/>
            </a:avLst>
          </a:prstGeom>
          <a:noFill/>
          <a:ln w="38100">
            <a:solidFill>
              <a:srgbClr val="76B9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1146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en-US" sz="3600" b="1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TensorRT</a:t>
            </a:r>
            <a:r>
              <a:rPr lang="ru-RU" sz="3600" b="1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 шаг 1: Оптимизация</a:t>
            </a:r>
            <a:endParaRPr lang="ru-RU" sz="3600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BF73D43-ABAF-4FCC-8D56-4DE1B548C8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40" y="2179251"/>
            <a:ext cx="10884400" cy="373444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F54A62F-0EC7-4037-B2FF-0A1DC633F5DA}"/>
              </a:ext>
            </a:extLst>
          </p:cNvPr>
          <p:cNvSpPr txBox="1"/>
          <p:nvPr/>
        </p:nvSpPr>
        <p:spPr>
          <a:xfrm>
            <a:off x="6733810" y="1458322"/>
            <a:ext cx="23020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TensorRT</a:t>
            </a:r>
          </a:p>
          <a:p>
            <a:pPr algn="ctr"/>
            <a:r>
              <a:rPr lang="en-US" sz="32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Optimizer</a:t>
            </a:r>
            <a:endParaRPr lang="ru-RU" sz="32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AB6FA2-1E4E-4534-8862-3263C4D0C208}"/>
              </a:ext>
            </a:extLst>
          </p:cNvPr>
          <p:cNvSpPr txBox="1"/>
          <p:nvPr/>
        </p:nvSpPr>
        <p:spPr>
          <a:xfrm>
            <a:off x="9784770" y="2020341"/>
            <a:ext cx="1771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PLAN</a:t>
            </a:r>
            <a:endParaRPr lang="ru-RU" sz="3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86A069-9887-4003-AC79-F6CF1C9DE7E8}"/>
              </a:ext>
            </a:extLst>
          </p:cNvPr>
          <p:cNvSpPr txBox="1"/>
          <p:nvPr/>
        </p:nvSpPr>
        <p:spPr>
          <a:xfrm>
            <a:off x="4098360" y="4261266"/>
            <a:ext cx="2142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Batch size</a:t>
            </a:r>
            <a:endParaRPr lang="ru-RU" sz="24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C24B77-2F56-49BF-8D9F-539680271C84}"/>
              </a:ext>
            </a:extLst>
          </p:cNvPr>
          <p:cNvSpPr txBox="1"/>
          <p:nvPr/>
        </p:nvSpPr>
        <p:spPr>
          <a:xfrm>
            <a:off x="4123760" y="5135801"/>
            <a:ext cx="2142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Precision</a:t>
            </a:r>
            <a:endParaRPr lang="ru-RU" sz="24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32BF63-696E-4FD1-B84A-D994C5370AD9}"/>
              </a:ext>
            </a:extLst>
          </p:cNvPr>
          <p:cNvSpPr txBox="1"/>
          <p:nvPr/>
        </p:nvSpPr>
        <p:spPr>
          <a:xfrm>
            <a:off x="3976639" y="1580242"/>
            <a:ext cx="25375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Обученная модель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DF290F-973C-4438-B938-A1C4236AF4A1}"/>
              </a:ext>
            </a:extLst>
          </p:cNvPr>
          <p:cNvSpPr txBox="1"/>
          <p:nvPr/>
        </p:nvSpPr>
        <p:spPr>
          <a:xfrm>
            <a:off x="848629" y="1783442"/>
            <a:ext cx="2302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Обучение</a:t>
            </a:r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E2C7A6F3-C5E4-4485-8859-B21BD4D1E1CD}"/>
              </a:ext>
            </a:extLst>
          </p:cNvPr>
          <p:cNvSpPr/>
          <p:nvPr/>
        </p:nvSpPr>
        <p:spPr>
          <a:xfrm>
            <a:off x="3990108" y="1340176"/>
            <a:ext cx="7652599" cy="5004289"/>
          </a:xfrm>
          <a:prstGeom prst="roundRect">
            <a:avLst>
              <a:gd name="adj" fmla="val 8174"/>
            </a:avLst>
          </a:prstGeom>
          <a:noFill/>
          <a:ln w="38100">
            <a:solidFill>
              <a:srgbClr val="76B9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3918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en-US" sz="3600" b="1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TensorRT</a:t>
            </a:r>
            <a:r>
              <a:rPr lang="ru-RU" sz="3600" b="1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 шаг 1: Оптимизация</a:t>
            </a:r>
            <a:endParaRPr lang="ru-RU" sz="3600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BF73D43-ABAF-4FCC-8D56-4DE1B548C8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40" y="2179251"/>
            <a:ext cx="10884400" cy="373444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F54A62F-0EC7-4037-B2FF-0A1DC633F5DA}"/>
              </a:ext>
            </a:extLst>
          </p:cNvPr>
          <p:cNvSpPr txBox="1"/>
          <p:nvPr/>
        </p:nvSpPr>
        <p:spPr>
          <a:xfrm>
            <a:off x="6733810" y="1458322"/>
            <a:ext cx="23020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TensorRT</a:t>
            </a:r>
          </a:p>
          <a:p>
            <a:pPr algn="ctr"/>
            <a:r>
              <a:rPr lang="en-US" sz="32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Optimizer</a:t>
            </a:r>
            <a:endParaRPr lang="ru-RU" sz="32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AB6FA2-1E4E-4534-8862-3263C4D0C208}"/>
              </a:ext>
            </a:extLst>
          </p:cNvPr>
          <p:cNvSpPr txBox="1"/>
          <p:nvPr/>
        </p:nvSpPr>
        <p:spPr>
          <a:xfrm>
            <a:off x="9784770" y="2020341"/>
            <a:ext cx="1771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PLAN</a:t>
            </a:r>
            <a:endParaRPr lang="ru-RU" sz="3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86A069-9887-4003-AC79-F6CF1C9DE7E8}"/>
              </a:ext>
            </a:extLst>
          </p:cNvPr>
          <p:cNvSpPr txBox="1"/>
          <p:nvPr/>
        </p:nvSpPr>
        <p:spPr>
          <a:xfrm>
            <a:off x="4098360" y="4261266"/>
            <a:ext cx="2142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Batch size</a:t>
            </a:r>
            <a:endParaRPr lang="ru-RU" sz="24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C24B77-2F56-49BF-8D9F-539680271C84}"/>
              </a:ext>
            </a:extLst>
          </p:cNvPr>
          <p:cNvSpPr txBox="1"/>
          <p:nvPr/>
        </p:nvSpPr>
        <p:spPr>
          <a:xfrm>
            <a:off x="4123760" y="5135801"/>
            <a:ext cx="2142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Precision</a:t>
            </a:r>
            <a:endParaRPr lang="ru-RU" sz="24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32BF63-696E-4FD1-B84A-D994C5370AD9}"/>
              </a:ext>
            </a:extLst>
          </p:cNvPr>
          <p:cNvSpPr txBox="1"/>
          <p:nvPr/>
        </p:nvSpPr>
        <p:spPr>
          <a:xfrm>
            <a:off x="3976639" y="1580242"/>
            <a:ext cx="25375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Обученная модель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DF290F-973C-4438-B938-A1C4236AF4A1}"/>
              </a:ext>
            </a:extLst>
          </p:cNvPr>
          <p:cNvSpPr txBox="1"/>
          <p:nvPr/>
        </p:nvSpPr>
        <p:spPr>
          <a:xfrm>
            <a:off x="848629" y="1783442"/>
            <a:ext cx="2302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Обучение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CB76804-4BC6-4844-BF4B-467683188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0534" y="4906850"/>
            <a:ext cx="1089287" cy="1063955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8043743D-B2E7-4058-B116-F22B781CCD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283873" y="4176826"/>
            <a:ext cx="824206" cy="477797"/>
          </a:xfrm>
          <a:prstGeom prst="rect">
            <a:avLst/>
          </a:prstGeom>
        </p:spPr>
      </p:pic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E2C7A6F3-C5E4-4485-8859-B21BD4D1E1CD}"/>
              </a:ext>
            </a:extLst>
          </p:cNvPr>
          <p:cNvSpPr/>
          <p:nvPr/>
        </p:nvSpPr>
        <p:spPr>
          <a:xfrm>
            <a:off x="3990108" y="1340176"/>
            <a:ext cx="7652599" cy="5004289"/>
          </a:xfrm>
          <a:prstGeom prst="roundRect">
            <a:avLst>
              <a:gd name="adj" fmla="val 8174"/>
            </a:avLst>
          </a:prstGeom>
          <a:noFill/>
          <a:ln w="38100">
            <a:solidFill>
              <a:srgbClr val="76B9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5652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en-US" sz="3600" b="1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TensorRT</a:t>
            </a:r>
            <a:r>
              <a:rPr lang="ru-RU" sz="3600" b="1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 шаг </a:t>
            </a:r>
            <a:r>
              <a:rPr lang="en-US" sz="3600" b="1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2</a:t>
            </a:r>
            <a:r>
              <a:rPr lang="ru-RU" sz="3600" b="1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: Инференс</a:t>
            </a:r>
            <a:endParaRPr lang="ru-RU" sz="3600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9A72126-AF90-4049-AAB0-82CCA6BB3347}"/>
              </a:ext>
            </a:extLst>
          </p:cNvPr>
          <p:cNvGrpSpPr/>
          <p:nvPr/>
        </p:nvGrpSpPr>
        <p:grpSpPr>
          <a:xfrm>
            <a:off x="2728867" y="2321148"/>
            <a:ext cx="6397143" cy="2898552"/>
            <a:chOff x="300281" y="2191411"/>
            <a:chExt cx="5115760" cy="2317956"/>
          </a:xfrm>
        </p:grpSpPr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9591D90D-68FD-4344-A5E1-0FEC02654E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762"/>
            <a:stretch/>
          </p:blipFill>
          <p:spPr>
            <a:xfrm>
              <a:off x="2745140" y="2366719"/>
              <a:ext cx="2344195" cy="2142648"/>
            </a:xfrm>
            <a:prstGeom prst="rect">
              <a:avLst/>
            </a:prstGeom>
          </p:spPr>
        </p:pic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EE38FE00-4AE2-4CAC-9306-BE0EFC0462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15" r="63739"/>
            <a:stretch/>
          </p:blipFill>
          <p:spPr>
            <a:xfrm>
              <a:off x="461608" y="2306277"/>
              <a:ext cx="1459162" cy="214264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F5D2DFD-A223-4E23-BE51-0E30F2EB6528}"/>
                </a:ext>
              </a:extLst>
            </p:cNvPr>
            <p:cNvSpPr txBox="1"/>
            <p:nvPr/>
          </p:nvSpPr>
          <p:spPr>
            <a:xfrm>
              <a:off x="2230492" y="2191411"/>
              <a:ext cx="3185549" cy="467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TensorRT Runtime</a:t>
              </a:r>
              <a:endParaRPr lang="ru-RU" sz="32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B901472-9D67-4A73-8840-B351E9292D47}"/>
                </a:ext>
              </a:extLst>
            </p:cNvPr>
            <p:cNvSpPr txBox="1"/>
            <p:nvPr/>
          </p:nvSpPr>
          <p:spPr>
            <a:xfrm>
              <a:off x="300281" y="2216534"/>
              <a:ext cx="1723308" cy="467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PLAN</a:t>
              </a:r>
              <a:endParaRPr lang="ru-RU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17" name="Стрелка вправо 59">
              <a:extLst>
                <a:ext uri="{FF2B5EF4-FFF2-40B4-BE49-F238E27FC236}">
                  <a16:creationId xmlns:a16="http://schemas.microsoft.com/office/drawing/2014/main" id="{7339B474-7221-4B7C-B7EB-3C8BC37D51DF}"/>
                </a:ext>
              </a:extLst>
            </p:cNvPr>
            <p:cNvSpPr/>
            <p:nvPr/>
          </p:nvSpPr>
          <p:spPr>
            <a:xfrm>
              <a:off x="2029529" y="3318996"/>
              <a:ext cx="606851" cy="498976"/>
            </a:xfrm>
            <a:prstGeom prst="rightArrow">
              <a:avLst/>
            </a:prstGeom>
            <a:solidFill>
              <a:srgbClr val="76B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3340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DEE53E1-4EC4-4044-9CEF-3DA080751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879" y="856827"/>
            <a:ext cx="10007602" cy="53440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2E4C7C-77A5-4D23-82E6-739BB18D1C10}"/>
              </a:ext>
            </a:extLst>
          </p:cNvPr>
          <p:cNvSpPr txBox="1"/>
          <p:nvPr/>
        </p:nvSpPr>
        <p:spPr>
          <a:xfrm>
            <a:off x="1129291" y="1718334"/>
            <a:ext cx="27762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Precision Calibration</a:t>
            </a:r>
            <a:endParaRPr lang="ru-RU" sz="2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F32C38-88B3-4442-BEE3-54A64186FB3E}"/>
              </a:ext>
            </a:extLst>
          </p:cNvPr>
          <p:cNvSpPr txBox="1"/>
          <p:nvPr/>
        </p:nvSpPr>
        <p:spPr>
          <a:xfrm>
            <a:off x="7117080" y="764227"/>
            <a:ext cx="3190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Layer and Tensor Fusion</a:t>
            </a:r>
            <a:endParaRPr lang="ru-RU" sz="2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BD49DC-DD94-42BE-8515-222BF29C0046}"/>
              </a:ext>
            </a:extLst>
          </p:cNvPr>
          <p:cNvSpPr txBox="1"/>
          <p:nvPr/>
        </p:nvSpPr>
        <p:spPr>
          <a:xfrm>
            <a:off x="9007464" y="2143948"/>
            <a:ext cx="2955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Kernel </a:t>
            </a:r>
          </a:p>
          <a:p>
            <a:r>
              <a:rPr lang="en-US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Auto-Tuning</a:t>
            </a:r>
            <a:endParaRPr lang="ru-RU" sz="2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A9F55B-E221-4685-ABD5-AA6E300A91BC}"/>
              </a:ext>
            </a:extLst>
          </p:cNvPr>
          <p:cNvSpPr txBox="1"/>
          <p:nvPr/>
        </p:nvSpPr>
        <p:spPr>
          <a:xfrm>
            <a:off x="8259767" y="5282279"/>
            <a:ext cx="3190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Multi-stream Execution</a:t>
            </a:r>
            <a:endParaRPr lang="ru-RU" sz="2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0F49E0-B660-4332-9A26-77F20938381E}"/>
              </a:ext>
            </a:extLst>
          </p:cNvPr>
          <p:cNvSpPr txBox="1"/>
          <p:nvPr/>
        </p:nvSpPr>
        <p:spPr>
          <a:xfrm>
            <a:off x="1084633" y="5390726"/>
            <a:ext cx="3449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Dynamic Memory Management</a:t>
            </a:r>
            <a:endParaRPr lang="ru-RU" sz="2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990EA52-F262-40BE-99E5-EFC4B29A0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901" y="3473783"/>
            <a:ext cx="1358900" cy="161335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872978A-44BA-46D4-8454-93A23082F5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258950"/>
            <a:ext cx="1720799" cy="2043020"/>
          </a:xfrm>
          <a:prstGeom prst="rect">
            <a:avLst/>
          </a:prstGeom>
        </p:spPr>
      </p:pic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b="1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Оптимизации в </a:t>
            </a:r>
            <a:r>
              <a:rPr lang="en-US" sz="3600" b="1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TensorRT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3946366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b="1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Слияние и удаление слоёв</a:t>
            </a:r>
            <a:endParaRPr lang="ru-RU" sz="3600" dirty="0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99FE7A40-6E6B-4F15-8613-090C2C856397}"/>
              </a:ext>
            </a:extLst>
          </p:cNvPr>
          <p:cNvGrpSpPr/>
          <p:nvPr/>
        </p:nvGrpSpPr>
        <p:grpSpPr>
          <a:xfrm>
            <a:off x="228600" y="1483649"/>
            <a:ext cx="11775440" cy="4232912"/>
            <a:chOff x="802640" y="1643342"/>
            <a:chExt cx="11262360" cy="3835115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D5C8EE2F-206C-49AA-BA66-995AF18E87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678"/>
            <a:stretch/>
          </p:blipFill>
          <p:spPr>
            <a:xfrm>
              <a:off x="6360160" y="1643342"/>
              <a:ext cx="5704840" cy="383511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5AB0CD4A-7D04-41A9-83AD-85EEF7D111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-1" r="52626"/>
            <a:stretch/>
          </p:blipFill>
          <p:spPr>
            <a:xfrm>
              <a:off x="802640" y="1643342"/>
              <a:ext cx="5593080" cy="3835115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5472560-E995-4EDA-AF38-54D4F01C2875}"/>
              </a:ext>
            </a:extLst>
          </p:cNvPr>
          <p:cNvSpPr txBox="1"/>
          <p:nvPr/>
        </p:nvSpPr>
        <p:spPr>
          <a:xfrm>
            <a:off x="831252" y="1186581"/>
            <a:ext cx="4538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Модель до оптимизации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06EA7-66DF-4353-92B8-33B8A25EEBBB}"/>
              </a:ext>
            </a:extLst>
          </p:cNvPr>
          <p:cNvSpPr txBox="1"/>
          <p:nvPr/>
        </p:nvSpPr>
        <p:spPr>
          <a:xfrm>
            <a:off x="6188710" y="1186581"/>
            <a:ext cx="5569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rgbClr val="76B9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Модель после оптимизации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552A57-ED9F-4945-9D2F-1FB5EAD89F6A}"/>
              </a:ext>
            </a:extLst>
          </p:cNvPr>
          <p:cNvSpPr txBox="1"/>
          <p:nvPr/>
        </p:nvSpPr>
        <p:spPr>
          <a:xfrm>
            <a:off x="589280" y="5504530"/>
            <a:ext cx="79592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Вертикальное + горизонтальное слияние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Удаление конкатенаций</a:t>
            </a:r>
          </a:p>
        </p:txBody>
      </p:sp>
    </p:spTree>
    <p:extLst>
      <p:ext uri="{BB962C8B-B14F-4D97-AF65-F5344CB8AC3E}">
        <p14:creationId xmlns:p14="http://schemas.microsoft.com/office/powerpoint/2010/main" val="30164776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b="1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Понижение точности</a:t>
            </a:r>
            <a:endParaRPr lang="ru-RU" sz="3600" dirty="0"/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2F6B4557-8D63-489F-9DC4-EC203CE9B0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99" b="2082"/>
          <a:stretch/>
        </p:blipFill>
        <p:spPr>
          <a:xfrm>
            <a:off x="6258691" y="1828801"/>
            <a:ext cx="5628509" cy="448563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205A813-075F-48D0-9F16-8AF3351B7B4A}"/>
              </a:ext>
            </a:extLst>
          </p:cNvPr>
          <p:cNvSpPr txBox="1"/>
          <p:nvPr/>
        </p:nvSpPr>
        <p:spPr>
          <a:xfrm>
            <a:off x="6286500" y="961410"/>
            <a:ext cx="6173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Рост производительности при понижении точности вычислений</a:t>
            </a:r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FA2BA22C-2AA7-4BC2-8F68-B330DB5E00D3}"/>
              </a:ext>
            </a:extLst>
          </p:cNvPr>
          <p:cNvGrpSpPr/>
          <p:nvPr/>
        </p:nvGrpSpPr>
        <p:grpSpPr>
          <a:xfrm>
            <a:off x="421640" y="2079748"/>
            <a:ext cx="5430520" cy="2482879"/>
            <a:chOff x="406400" y="4794069"/>
            <a:chExt cx="5689600" cy="2601333"/>
          </a:xfrm>
        </p:grpSpPr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E6A91E45-9902-403B-872D-5FE7034CB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6400" y="5363009"/>
              <a:ext cx="5689600" cy="203239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73287F3-6C9C-4A2E-9DD0-42F571389283}"/>
                </a:ext>
              </a:extLst>
            </p:cNvPr>
            <p:cNvSpPr txBox="1"/>
            <p:nvPr/>
          </p:nvSpPr>
          <p:spPr>
            <a:xfrm>
              <a:off x="444816" y="4794069"/>
              <a:ext cx="1612583" cy="483690"/>
            </a:xfrm>
            <a:prstGeom prst="rect">
              <a:avLst/>
            </a:prstGeom>
            <a:solidFill>
              <a:srgbClr val="76B9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Precision</a:t>
              </a:r>
              <a:endParaRPr lang="ru-RU" sz="2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045E178-6B7F-46C6-AEAD-F5DAB2D52B13}"/>
                </a:ext>
              </a:extLst>
            </p:cNvPr>
            <p:cNvSpPr txBox="1"/>
            <p:nvPr/>
          </p:nvSpPr>
          <p:spPr>
            <a:xfrm>
              <a:off x="2177096" y="4794069"/>
              <a:ext cx="3842704" cy="483690"/>
            </a:xfrm>
            <a:prstGeom prst="rect">
              <a:avLst/>
            </a:prstGeom>
            <a:solidFill>
              <a:srgbClr val="76B9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Range</a:t>
              </a:r>
              <a:endParaRPr lang="ru-RU" sz="2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C137FB4-B940-4116-B208-984D46821ADA}"/>
              </a:ext>
            </a:extLst>
          </p:cNvPr>
          <p:cNvSpPr txBox="1"/>
          <p:nvPr/>
        </p:nvSpPr>
        <p:spPr>
          <a:xfrm>
            <a:off x="502920" y="4929445"/>
            <a:ext cx="5349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Нужна перекалибровка весов в случае использования </a:t>
            </a:r>
            <a:r>
              <a:rPr lang="en-US" sz="2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INT8</a:t>
            </a:r>
            <a:endParaRPr lang="ru-RU" sz="28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485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b="1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Автоматический подбор наилучших кернелов</a:t>
            </a:r>
            <a:endParaRPr lang="ru-RU" sz="36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3E78279-8FA8-475C-BAAD-4853AC3CA4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02" y="3001688"/>
            <a:ext cx="8110131" cy="37901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1A7A86-1970-45B7-A043-C87BD3641417}"/>
              </a:ext>
            </a:extLst>
          </p:cNvPr>
          <p:cNvSpPr txBox="1"/>
          <p:nvPr/>
        </p:nvSpPr>
        <p:spPr>
          <a:xfrm>
            <a:off x="8391267" y="3698190"/>
            <a:ext cx="36864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Множество специализированных кернелов (реализаций) для различных </a:t>
            </a:r>
            <a:r>
              <a:rPr lang="en-US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GPU </a:t>
            </a:r>
            <a:r>
              <a:rPr lang="ru-RU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и гиперпараметров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BF4DB2A-CF13-462E-BBE4-0C7D78034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520" y="1127335"/>
            <a:ext cx="6203766" cy="17356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EC9EF0-3A3E-4C86-8FE2-421DA0FDFA96}"/>
              </a:ext>
            </a:extLst>
          </p:cNvPr>
          <p:cNvSpPr txBox="1"/>
          <p:nvPr/>
        </p:nvSpPr>
        <p:spPr>
          <a:xfrm>
            <a:off x="7692830" y="1295685"/>
            <a:ext cx="43848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Размер батча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Размер входа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Размер всех буферов</a:t>
            </a:r>
          </a:p>
        </p:txBody>
      </p:sp>
    </p:spTree>
    <p:extLst>
      <p:ext uri="{BB962C8B-B14F-4D97-AF65-F5344CB8AC3E}">
        <p14:creationId xmlns:p14="http://schemas.microsoft.com/office/powerpoint/2010/main" val="1467915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Зачем нужен быстрый инференс?</a:t>
            </a:r>
            <a:endParaRPr lang="ru-RU" sz="36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4BED632-42CB-46FB-9301-BBDE00C449B6}"/>
              </a:ext>
            </a:extLst>
          </p:cNvPr>
          <p:cNvSpPr/>
          <p:nvPr/>
        </p:nvSpPr>
        <p:spPr>
          <a:xfrm>
            <a:off x="474979" y="1522434"/>
            <a:ext cx="11428846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В </a:t>
            </a:r>
            <a:r>
              <a:rPr lang="en-US" sz="3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real-time </a:t>
            </a:r>
            <a:r>
              <a:rPr lang="ru-RU" sz="3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приложениях</a:t>
            </a:r>
            <a:endParaRPr lang="en-US" sz="3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3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При ограниченных вычислительных ресурсах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D3B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Mobile, embedded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609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"/>
          <p:cNvSpPr txBox="1">
            <a:spLocks noGrp="1"/>
          </p:cNvSpPr>
          <p:nvPr>
            <p:ph type="title" idx="4294967295"/>
          </p:nvPr>
        </p:nvSpPr>
        <p:spPr>
          <a:xfrm>
            <a:off x="633062" y="3096434"/>
            <a:ext cx="10660063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4100"/>
            </a:pPr>
            <a:r>
              <a:rPr lang="ru-RU" sz="5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Применение TensorRT для оптимизации нейросетей</a:t>
            </a:r>
            <a:endParaRPr sz="5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"/>
          <p:cNvSpPr txBox="1">
            <a:spLocks noGrp="1"/>
          </p:cNvSpPr>
          <p:nvPr>
            <p:ph type="body" idx="4294967295"/>
          </p:nvPr>
        </p:nvSpPr>
        <p:spPr>
          <a:xfrm>
            <a:off x="633062" y="2325688"/>
            <a:ext cx="10515600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</a:pPr>
            <a:r>
              <a:rPr lang="ru-RU" sz="1900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rPr>
              <a:t>Ускорение и оптимизация нейронных сетей</a:t>
            </a:r>
            <a:endParaRPr sz="1900" dirty="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Helvetica Neue"/>
            </a:endParaRPr>
          </a:p>
        </p:txBody>
      </p:sp>
      <p:pic>
        <p:nvPicPr>
          <p:cNvPr id="174" name="Google Shape;17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062" y="523841"/>
            <a:ext cx="1114425" cy="257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24180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"/>
          <p:cNvSpPr txBox="1">
            <a:spLocks noGrp="1"/>
          </p:cNvSpPr>
          <p:nvPr>
            <p:ph type="title" idx="4294967295"/>
          </p:nvPr>
        </p:nvSpPr>
        <p:spPr>
          <a:xfrm>
            <a:off x="633062" y="2946805"/>
            <a:ext cx="10660063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4100"/>
            </a:pPr>
            <a:r>
              <a:rPr lang="ru-RU" sz="5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Домашнее задание</a:t>
            </a:r>
            <a:endParaRPr sz="5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"/>
          <p:cNvSpPr txBox="1">
            <a:spLocks noGrp="1"/>
          </p:cNvSpPr>
          <p:nvPr>
            <p:ph type="body" idx="4294967295"/>
          </p:nvPr>
        </p:nvSpPr>
        <p:spPr>
          <a:xfrm>
            <a:off x="633062" y="2325688"/>
            <a:ext cx="10515600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</a:pPr>
            <a:r>
              <a:rPr lang="ru-RU" sz="1900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rPr>
              <a:t>Ускорение и оптимизация нейронных сетей</a:t>
            </a:r>
          </a:p>
        </p:txBody>
      </p:sp>
      <p:pic>
        <p:nvPicPr>
          <p:cNvPr id="174" name="Google Shape;17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062" y="523841"/>
            <a:ext cx="1114425" cy="257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58334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"/>
          <p:cNvSpPr txBox="1">
            <a:spLocks noGrp="1"/>
          </p:cNvSpPr>
          <p:nvPr>
            <p:ph type="title" idx="4294967295"/>
          </p:nvPr>
        </p:nvSpPr>
        <p:spPr>
          <a:xfrm>
            <a:off x="633062" y="2946805"/>
            <a:ext cx="10660063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4100"/>
            </a:pPr>
            <a:r>
              <a:rPr lang="ru-RU" sz="5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Заключение</a:t>
            </a:r>
            <a:endParaRPr sz="5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"/>
          <p:cNvSpPr txBox="1">
            <a:spLocks noGrp="1"/>
          </p:cNvSpPr>
          <p:nvPr>
            <p:ph type="body" idx="4294967295"/>
          </p:nvPr>
        </p:nvSpPr>
        <p:spPr>
          <a:xfrm>
            <a:off x="633062" y="2325688"/>
            <a:ext cx="10515600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</a:pPr>
            <a:r>
              <a:rPr lang="ru-RU" sz="1900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rPr>
              <a:t>Ускорение и оптимизация нейронных сетей</a:t>
            </a:r>
          </a:p>
        </p:txBody>
      </p:sp>
      <p:pic>
        <p:nvPicPr>
          <p:cNvPr id="174" name="Google Shape;17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062" y="523841"/>
            <a:ext cx="1114425" cy="257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659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Зачем нужен быстрый инференс?</a:t>
            </a:r>
            <a:endParaRPr lang="ru-RU" sz="36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4BED632-42CB-46FB-9301-BBDE00C449B6}"/>
              </a:ext>
            </a:extLst>
          </p:cNvPr>
          <p:cNvSpPr/>
          <p:nvPr/>
        </p:nvSpPr>
        <p:spPr>
          <a:xfrm>
            <a:off x="474979" y="1522434"/>
            <a:ext cx="1142884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В </a:t>
            </a:r>
            <a:r>
              <a:rPr lang="en-US" sz="3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real-time </a:t>
            </a:r>
            <a:r>
              <a:rPr lang="ru-RU" sz="3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приложениях</a:t>
            </a:r>
            <a:endParaRPr lang="en-US" sz="3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3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При ограниченных вычислительных ресурсах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D3B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Mobile, embedded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При ограничениях на пропускную способность</a:t>
            </a:r>
            <a:r>
              <a:rPr lang="en-US" sz="3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sz="3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или задержку</a:t>
            </a:r>
          </a:p>
        </p:txBody>
      </p:sp>
    </p:spTree>
    <p:extLst>
      <p:ext uri="{BB962C8B-B14F-4D97-AF65-F5344CB8AC3E}">
        <p14:creationId xmlns:p14="http://schemas.microsoft.com/office/powerpoint/2010/main" val="1008395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Ключевые показатели</a:t>
            </a:r>
            <a:endParaRPr lang="ru-RU" sz="3600" dirty="0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0CD293EC-FC37-4C9D-BEF0-AD2263EFEC69}"/>
              </a:ext>
            </a:extLst>
          </p:cNvPr>
          <p:cNvSpPr/>
          <p:nvPr/>
        </p:nvSpPr>
        <p:spPr>
          <a:xfrm>
            <a:off x="5989121" y="1723449"/>
            <a:ext cx="2592609" cy="3572451"/>
          </a:xfrm>
          <a:prstGeom prst="roundRect">
            <a:avLst>
              <a:gd name="adj" fmla="val 8226"/>
            </a:avLst>
          </a:prstGeom>
          <a:solidFill>
            <a:srgbClr val="3D3BFF"/>
          </a:solidFill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Качество</a:t>
            </a:r>
            <a:endParaRPr lang="ru-RU" sz="2800" b="1" dirty="0">
              <a:solidFill>
                <a:schemeClr val="accent4">
                  <a:lumMod val="40000"/>
                  <a:lumOff val="60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986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Ключевые показатели</a:t>
            </a:r>
            <a:endParaRPr lang="ru-RU" sz="3600" dirty="0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0CD293EC-FC37-4C9D-BEF0-AD2263EFEC69}"/>
              </a:ext>
            </a:extLst>
          </p:cNvPr>
          <p:cNvSpPr/>
          <p:nvPr/>
        </p:nvSpPr>
        <p:spPr>
          <a:xfrm>
            <a:off x="5989121" y="1723449"/>
            <a:ext cx="2592609" cy="3572451"/>
          </a:xfrm>
          <a:prstGeom prst="roundRect">
            <a:avLst>
              <a:gd name="adj" fmla="val 8226"/>
            </a:avLst>
          </a:prstGeom>
          <a:solidFill>
            <a:srgbClr val="3D3BFF"/>
          </a:solidFill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Качество</a:t>
            </a:r>
            <a:endParaRPr lang="ru-RU" sz="2800" b="1" dirty="0">
              <a:solidFill>
                <a:schemeClr val="accent4">
                  <a:lumMod val="40000"/>
                  <a:lumOff val="60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B0EAEA30-2F7B-4172-AC36-70D2C16BBBE3}"/>
              </a:ext>
            </a:extLst>
          </p:cNvPr>
          <p:cNvGrpSpPr/>
          <p:nvPr/>
        </p:nvGrpSpPr>
        <p:grpSpPr>
          <a:xfrm>
            <a:off x="421640" y="1723449"/>
            <a:ext cx="5190066" cy="3572451"/>
            <a:chOff x="528320" y="1350069"/>
            <a:chExt cx="4077970" cy="2749491"/>
          </a:xfrm>
        </p:grpSpPr>
        <p:sp>
          <p:nvSpPr>
            <p:cNvPr id="8" name="Прямоугольник: скругленные углы 7">
              <a:extLst>
                <a:ext uri="{FF2B5EF4-FFF2-40B4-BE49-F238E27FC236}">
                  <a16:creationId xmlns:a16="http://schemas.microsoft.com/office/drawing/2014/main" id="{36F47710-7E58-4611-9DA0-DC96DD0EC878}"/>
                </a:ext>
              </a:extLst>
            </p:cNvPr>
            <p:cNvSpPr/>
            <p:nvPr/>
          </p:nvSpPr>
          <p:spPr>
            <a:xfrm>
              <a:off x="528320" y="1350069"/>
              <a:ext cx="4077969" cy="880051"/>
            </a:xfrm>
            <a:prstGeom prst="roundRect">
              <a:avLst>
                <a:gd name="adj" fmla="val 18328"/>
              </a:avLst>
            </a:prstGeom>
            <a:solidFill>
              <a:srgbClr val="76B900"/>
            </a:solidFill>
            <a:ln w="571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b="1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Скорость работы</a:t>
              </a:r>
            </a:p>
          </p:txBody>
        </p:sp>
        <p:sp>
          <p:nvSpPr>
            <p:cNvPr id="9" name="Прямоугольник: скругленные углы 8">
              <a:extLst>
                <a:ext uri="{FF2B5EF4-FFF2-40B4-BE49-F238E27FC236}">
                  <a16:creationId xmlns:a16="http://schemas.microsoft.com/office/drawing/2014/main" id="{87830DC1-4D9A-41CC-8490-83DDA464ADEE}"/>
                </a:ext>
              </a:extLst>
            </p:cNvPr>
            <p:cNvSpPr/>
            <p:nvPr/>
          </p:nvSpPr>
          <p:spPr>
            <a:xfrm>
              <a:off x="528321" y="2702561"/>
              <a:ext cx="1849732" cy="1396999"/>
            </a:xfrm>
            <a:prstGeom prst="roundRect">
              <a:avLst>
                <a:gd name="adj" fmla="val 14408"/>
              </a:avLst>
            </a:prstGeom>
            <a:noFill/>
            <a:ln w="57150">
              <a:solidFill>
                <a:srgbClr val="76B9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>
                  <a:solidFill>
                    <a:schemeClr val="tx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Задержка </a:t>
              </a:r>
              <a:r>
                <a:rPr lang="ru-RU" sz="2400" dirty="0">
                  <a:solidFill>
                    <a:schemeClr val="bg1">
                      <a:lumMod val="50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(</a:t>
              </a:r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latency)</a:t>
              </a:r>
              <a:endParaRPr lang="ru-RU" sz="2400" dirty="0">
                <a:solidFill>
                  <a:schemeClr val="bg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10" name="Прямоугольник: скругленные углы 9">
              <a:extLst>
                <a:ext uri="{FF2B5EF4-FFF2-40B4-BE49-F238E27FC236}">
                  <a16:creationId xmlns:a16="http://schemas.microsoft.com/office/drawing/2014/main" id="{A0E278B4-532B-4405-839E-60E982848ADC}"/>
                </a:ext>
              </a:extLst>
            </p:cNvPr>
            <p:cNvSpPr/>
            <p:nvPr/>
          </p:nvSpPr>
          <p:spPr>
            <a:xfrm>
              <a:off x="2756558" y="2702561"/>
              <a:ext cx="1849732" cy="1396999"/>
            </a:xfrm>
            <a:prstGeom prst="roundRect">
              <a:avLst>
                <a:gd name="adj" fmla="val 10771"/>
              </a:avLst>
            </a:prstGeom>
            <a:noFill/>
            <a:ln w="57150">
              <a:solidFill>
                <a:srgbClr val="76B9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>
                  <a:solidFill>
                    <a:schemeClr val="tx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Пропускная способность </a:t>
              </a:r>
              <a:r>
                <a:rPr lang="ru-RU" sz="2400" dirty="0">
                  <a:solidFill>
                    <a:schemeClr val="bg1">
                      <a:lumMod val="50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(</a:t>
              </a:r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throughput)</a:t>
              </a:r>
              <a:endParaRPr lang="ru-RU" sz="2400" dirty="0">
                <a:solidFill>
                  <a:schemeClr val="bg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1F7C756B-29D1-4D3D-A627-4A329A2D6192}"/>
                </a:ext>
              </a:extLst>
            </p:cNvPr>
            <p:cNvCxnSpPr/>
            <p:nvPr/>
          </p:nvCxnSpPr>
          <p:spPr>
            <a:xfrm>
              <a:off x="1455709" y="2230120"/>
              <a:ext cx="0" cy="47122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C42171A3-8714-4F5A-B450-F55D129CDE5F}"/>
                </a:ext>
              </a:extLst>
            </p:cNvPr>
            <p:cNvCxnSpPr/>
            <p:nvPr/>
          </p:nvCxnSpPr>
          <p:spPr>
            <a:xfrm>
              <a:off x="3712778" y="2230120"/>
              <a:ext cx="0" cy="47122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788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Ключевые показатели</a:t>
            </a:r>
            <a:endParaRPr lang="ru-RU" sz="3600" dirty="0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0CD293EC-FC37-4C9D-BEF0-AD2263EFEC69}"/>
              </a:ext>
            </a:extLst>
          </p:cNvPr>
          <p:cNvSpPr/>
          <p:nvPr/>
        </p:nvSpPr>
        <p:spPr>
          <a:xfrm>
            <a:off x="5989121" y="1723449"/>
            <a:ext cx="2592609" cy="3572451"/>
          </a:xfrm>
          <a:prstGeom prst="roundRect">
            <a:avLst>
              <a:gd name="adj" fmla="val 8226"/>
            </a:avLst>
          </a:prstGeom>
          <a:solidFill>
            <a:srgbClr val="3D3BFF"/>
          </a:solidFill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Качество</a:t>
            </a:r>
            <a:endParaRPr lang="ru-RU" sz="2800" b="1" dirty="0">
              <a:solidFill>
                <a:schemeClr val="accent4">
                  <a:lumMod val="40000"/>
                  <a:lumOff val="60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B0EAEA30-2F7B-4172-AC36-70D2C16BBBE3}"/>
              </a:ext>
            </a:extLst>
          </p:cNvPr>
          <p:cNvGrpSpPr/>
          <p:nvPr/>
        </p:nvGrpSpPr>
        <p:grpSpPr>
          <a:xfrm>
            <a:off x="421640" y="1723449"/>
            <a:ext cx="5190066" cy="3572451"/>
            <a:chOff x="528320" y="1350069"/>
            <a:chExt cx="4077970" cy="2749491"/>
          </a:xfrm>
        </p:grpSpPr>
        <p:sp>
          <p:nvSpPr>
            <p:cNvPr id="8" name="Прямоугольник: скругленные углы 7">
              <a:extLst>
                <a:ext uri="{FF2B5EF4-FFF2-40B4-BE49-F238E27FC236}">
                  <a16:creationId xmlns:a16="http://schemas.microsoft.com/office/drawing/2014/main" id="{36F47710-7E58-4611-9DA0-DC96DD0EC878}"/>
                </a:ext>
              </a:extLst>
            </p:cNvPr>
            <p:cNvSpPr/>
            <p:nvPr/>
          </p:nvSpPr>
          <p:spPr>
            <a:xfrm>
              <a:off x="528320" y="1350069"/>
              <a:ext cx="4077969" cy="880051"/>
            </a:xfrm>
            <a:prstGeom prst="roundRect">
              <a:avLst>
                <a:gd name="adj" fmla="val 18328"/>
              </a:avLst>
            </a:prstGeom>
            <a:solidFill>
              <a:srgbClr val="76B900"/>
            </a:solidFill>
            <a:ln w="571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b="1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Скорость работы</a:t>
              </a:r>
            </a:p>
          </p:txBody>
        </p:sp>
        <p:sp>
          <p:nvSpPr>
            <p:cNvPr id="9" name="Прямоугольник: скругленные углы 8">
              <a:extLst>
                <a:ext uri="{FF2B5EF4-FFF2-40B4-BE49-F238E27FC236}">
                  <a16:creationId xmlns:a16="http://schemas.microsoft.com/office/drawing/2014/main" id="{87830DC1-4D9A-41CC-8490-83DDA464ADEE}"/>
                </a:ext>
              </a:extLst>
            </p:cNvPr>
            <p:cNvSpPr/>
            <p:nvPr/>
          </p:nvSpPr>
          <p:spPr>
            <a:xfrm>
              <a:off x="528321" y="2702561"/>
              <a:ext cx="1849732" cy="1396999"/>
            </a:xfrm>
            <a:prstGeom prst="roundRect">
              <a:avLst>
                <a:gd name="adj" fmla="val 14408"/>
              </a:avLst>
            </a:prstGeom>
            <a:noFill/>
            <a:ln w="57150">
              <a:solidFill>
                <a:srgbClr val="76B9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>
                  <a:solidFill>
                    <a:schemeClr val="tx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Задержка </a:t>
              </a:r>
              <a:r>
                <a:rPr lang="ru-RU" sz="2400" dirty="0">
                  <a:solidFill>
                    <a:schemeClr val="bg1">
                      <a:lumMod val="50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(</a:t>
              </a:r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latency)</a:t>
              </a:r>
              <a:endParaRPr lang="ru-RU" sz="2400" dirty="0">
                <a:solidFill>
                  <a:schemeClr val="bg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10" name="Прямоугольник: скругленные углы 9">
              <a:extLst>
                <a:ext uri="{FF2B5EF4-FFF2-40B4-BE49-F238E27FC236}">
                  <a16:creationId xmlns:a16="http://schemas.microsoft.com/office/drawing/2014/main" id="{A0E278B4-532B-4405-839E-60E982848ADC}"/>
                </a:ext>
              </a:extLst>
            </p:cNvPr>
            <p:cNvSpPr/>
            <p:nvPr/>
          </p:nvSpPr>
          <p:spPr>
            <a:xfrm>
              <a:off x="2756558" y="2702561"/>
              <a:ext cx="1849732" cy="1396999"/>
            </a:xfrm>
            <a:prstGeom prst="roundRect">
              <a:avLst>
                <a:gd name="adj" fmla="val 10771"/>
              </a:avLst>
            </a:prstGeom>
            <a:noFill/>
            <a:ln w="57150">
              <a:solidFill>
                <a:srgbClr val="76B9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>
                  <a:solidFill>
                    <a:schemeClr val="tx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Пропускная способность </a:t>
              </a:r>
              <a:r>
                <a:rPr lang="ru-RU" sz="2400" dirty="0">
                  <a:solidFill>
                    <a:schemeClr val="bg1">
                      <a:lumMod val="50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(</a:t>
              </a:r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throughput)</a:t>
              </a:r>
              <a:endParaRPr lang="ru-RU" sz="2400" dirty="0">
                <a:solidFill>
                  <a:schemeClr val="bg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1F7C756B-29D1-4D3D-A627-4A329A2D6192}"/>
                </a:ext>
              </a:extLst>
            </p:cNvPr>
            <p:cNvCxnSpPr/>
            <p:nvPr/>
          </p:nvCxnSpPr>
          <p:spPr>
            <a:xfrm>
              <a:off x="1455709" y="2230120"/>
              <a:ext cx="0" cy="47122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C42171A3-8714-4F5A-B450-F55D129CDE5F}"/>
                </a:ext>
              </a:extLst>
            </p:cNvPr>
            <p:cNvCxnSpPr/>
            <p:nvPr/>
          </p:nvCxnSpPr>
          <p:spPr>
            <a:xfrm>
              <a:off x="3712778" y="2230120"/>
              <a:ext cx="0" cy="47122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E5DAEDF5-7164-483C-A011-CDDD137318DF}"/>
              </a:ext>
            </a:extLst>
          </p:cNvPr>
          <p:cNvSpPr/>
          <p:nvPr/>
        </p:nvSpPr>
        <p:spPr>
          <a:xfrm>
            <a:off x="8959146" y="1723449"/>
            <a:ext cx="2592609" cy="3572451"/>
          </a:xfrm>
          <a:prstGeom prst="roundRect">
            <a:avLst>
              <a:gd name="adj" fmla="val 8226"/>
            </a:avLst>
          </a:prstGeom>
          <a:solidFill>
            <a:schemeClr val="accent2">
              <a:lumMod val="75000"/>
            </a:schemeClr>
          </a:solidFill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Размер</a:t>
            </a:r>
            <a:endParaRPr lang="ru-RU" sz="2800" b="1" dirty="0">
              <a:solidFill>
                <a:schemeClr val="accent4">
                  <a:lumMod val="40000"/>
                  <a:lumOff val="60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19772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1875</TotalTime>
  <Words>755</Words>
  <Application>Microsoft Office PowerPoint</Application>
  <PresentationFormat>Широкоэкранный</PresentationFormat>
  <Paragraphs>231</Paragraphs>
  <Slides>52</Slides>
  <Notes>52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52</vt:i4>
      </vt:variant>
    </vt:vector>
  </HeadingPairs>
  <TitlesOfParts>
    <vt:vector size="58" baseType="lpstr">
      <vt:lpstr>Calibri</vt:lpstr>
      <vt:lpstr>Roboto</vt:lpstr>
      <vt:lpstr>Cambria Math</vt:lpstr>
      <vt:lpstr>Arial</vt:lpstr>
      <vt:lpstr>Open Sans</vt:lpstr>
      <vt:lpstr>Тема Office</vt:lpstr>
      <vt:lpstr>Ускорение и оптимизация нейронных сетей</vt:lpstr>
      <vt:lpstr>Введение в ускорение и оптимизацию нейросетей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Трюки по оптимизации нейросетей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Реализация поканальной сепарабельной свёртки</vt:lpstr>
      <vt:lpstr>Прореживание (Pruning)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Обзор библиотеки TensorRT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Применение TensorRT для оптимизации нейросетей</vt:lpstr>
      <vt:lpstr>Домашнее задание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Семантическая сегментация. Часть 1</dc:title>
  <dc:creator>alexey.karpenko</dc:creator>
  <cp:lastModifiedBy>Dmitry Korobchenko</cp:lastModifiedBy>
  <cp:revision>156</cp:revision>
  <dcterms:created xsi:type="dcterms:W3CDTF">2019-05-23T11:05:48Z</dcterms:created>
  <dcterms:modified xsi:type="dcterms:W3CDTF">2019-12-27T13:34:52Z</dcterms:modified>
</cp:coreProperties>
</file>